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0"/>
  </p:notesMasterIdLst>
  <p:sldIdLst>
    <p:sldId id="285" r:id="rId5"/>
    <p:sldId id="287" r:id="rId6"/>
    <p:sldId id="417" r:id="rId7"/>
    <p:sldId id="440" r:id="rId8"/>
    <p:sldId id="418" r:id="rId9"/>
    <p:sldId id="438" r:id="rId10"/>
    <p:sldId id="430" r:id="rId11"/>
    <p:sldId id="431" r:id="rId12"/>
    <p:sldId id="419" r:id="rId13"/>
    <p:sldId id="420" r:id="rId14"/>
    <p:sldId id="421" r:id="rId15"/>
    <p:sldId id="422" r:id="rId16"/>
    <p:sldId id="423" r:id="rId17"/>
    <p:sldId id="425" r:id="rId18"/>
    <p:sldId id="426" r:id="rId19"/>
    <p:sldId id="428" r:id="rId20"/>
    <p:sldId id="429" r:id="rId21"/>
    <p:sldId id="432" r:id="rId22"/>
    <p:sldId id="433" r:id="rId23"/>
    <p:sldId id="434" r:id="rId24"/>
    <p:sldId id="435" r:id="rId25"/>
    <p:sldId id="436" r:id="rId26"/>
    <p:sldId id="437" r:id="rId27"/>
    <p:sldId id="439" r:id="rId28"/>
    <p:sldId id="319"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F2F"/>
    <a:srgbClr val="D51C29"/>
    <a:srgbClr val="2C3E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98" autoAdjust="0"/>
    <p:restoredTop sz="94434" autoAdjust="0"/>
  </p:normalViewPr>
  <p:slideViewPr>
    <p:cSldViewPr snapToGrid="0" showGuides="1">
      <p:cViewPr varScale="1">
        <p:scale>
          <a:sx n="73" d="100"/>
          <a:sy n="73" d="100"/>
        </p:scale>
        <p:origin x="474" y="8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2022/9/5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10</a:t>
            </a:fld>
            <a:endParaRPr lang="zh-CN" altLang="en-US"/>
          </a:p>
        </p:txBody>
      </p:sp>
    </p:spTree>
    <p:extLst>
      <p:ext uri="{BB962C8B-B14F-4D97-AF65-F5344CB8AC3E}">
        <p14:creationId xmlns:p14="http://schemas.microsoft.com/office/powerpoint/2010/main" val="216947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11</a:t>
            </a:fld>
            <a:endParaRPr lang="zh-CN" altLang="en-US"/>
          </a:p>
        </p:txBody>
      </p:sp>
    </p:spTree>
    <p:extLst>
      <p:ext uri="{BB962C8B-B14F-4D97-AF65-F5344CB8AC3E}">
        <p14:creationId xmlns:p14="http://schemas.microsoft.com/office/powerpoint/2010/main" val="164518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12</a:t>
            </a:fld>
            <a:endParaRPr lang="zh-CN" altLang="en-US"/>
          </a:p>
        </p:txBody>
      </p:sp>
    </p:spTree>
    <p:extLst>
      <p:ext uri="{BB962C8B-B14F-4D97-AF65-F5344CB8AC3E}">
        <p14:creationId xmlns:p14="http://schemas.microsoft.com/office/powerpoint/2010/main" val="3843085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13</a:t>
            </a:fld>
            <a:endParaRPr lang="zh-CN" altLang="en-US"/>
          </a:p>
        </p:txBody>
      </p:sp>
    </p:spTree>
    <p:extLst>
      <p:ext uri="{BB962C8B-B14F-4D97-AF65-F5344CB8AC3E}">
        <p14:creationId xmlns:p14="http://schemas.microsoft.com/office/powerpoint/2010/main" val="1926629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14</a:t>
            </a:fld>
            <a:endParaRPr lang="zh-CN" altLang="en-US"/>
          </a:p>
        </p:txBody>
      </p:sp>
    </p:spTree>
    <p:extLst>
      <p:ext uri="{BB962C8B-B14F-4D97-AF65-F5344CB8AC3E}">
        <p14:creationId xmlns:p14="http://schemas.microsoft.com/office/powerpoint/2010/main" val="1746526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15</a:t>
            </a:fld>
            <a:endParaRPr lang="zh-CN" altLang="en-US"/>
          </a:p>
        </p:txBody>
      </p:sp>
    </p:spTree>
    <p:extLst>
      <p:ext uri="{BB962C8B-B14F-4D97-AF65-F5344CB8AC3E}">
        <p14:creationId xmlns:p14="http://schemas.microsoft.com/office/powerpoint/2010/main" val="4193236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16</a:t>
            </a:fld>
            <a:endParaRPr lang="zh-CN" altLang="en-US"/>
          </a:p>
        </p:txBody>
      </p:sp>
    </p:spTree>
    <p:extLst>
      <p:ext uri="{BB962C8B-B14F-4D97-AF65-F5344CB8AC3E}">
        <p14:creationId xmlns:p14="http://schemas.microsoft.com/office/powerpoint/2010/main" val="363507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17</a:t>
            </a:fld>
            <a:endParaRPr lang="zh-CN" altLang="en-US"/>
          </a:p>
        </p:txBody>
      </p:sp>
    </p:spTree>
    <p:extLst>
      <p:ext uri="{BB962C8B-B14F-4D97-AF65-F5344CB8AC3E}">
        <p14:creationId xmlns:p14="http://schemas.microsoft.com/office/powerpoint/2010/main" val="1276702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18</a:t>
            </a:fld>
            <a:endParaRPr lang="zh-CN" altLang="en-US"/>
          </a:p>
        </p:txBody>
      </p:sp>
    </p:spTree>
    <p:extLst>
      <p:ext uri="{BB962C8B-B14F-4D97-AF65-F5344CB8AC3E}">
        <p14:creationId xmlns:p14="http://schemas.microsoft.com/office/powerpoint/2010/main" val="3533429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19</a:t>
            </a:fld>
            <a:endParaRPr lang="zh-CN" altLang="en-US"/>
          </a:p>
        </p:txBody>
      </p:sp>
    </p:spTree>
    <p:extLst>
      <p:ext uri="{BB962C8B-B14F-4D97-AF65-F5344CB8AC3E}">
        <p14:creationId xmlns:p14="http://schemas.microsoft.com/office/powerpoint/2010/main" val="1739645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Tree>
    <p:extLst>
      <p:ext uri="{BB962C8B-B14F-4D97-AF65-F5344CB8AC3E}">
        <p14:creationId xmlns:p14="http://schemas.microsoft.com/office/powerpoint/2010/main" val="695663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20</a:t>
            </a:fld>
            <a:endParaRPr lang="zh-CN" altLang="en-US"/>
          </a:p>
        </p:txBody>
      </p:sp>
    </p:spTree>
    <p:extLst>
      <p:ext uri="{BB962C8B-B14F-4D97-AF65-F5344CB8AC3E}">
        <p14:creationId xmlns:p14="http://schemas.microsoft.com/office/powerpoint/2010/main" val="3873658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21</a:t>
            </a:fld>
            <a:endParaRPr lang="zh-CN" altLang="en-US"/>
          </a:p>
        </p:txBody>
      </p:sp>
    </p:spTree>
    <p:extLst>
      <p:ext uri="{BB962C8B-B14F-4D97-AF65-F5344CB8AC3E}">
        <p14:creationId xmlns:p14="http://schemas.microsoft.com/office/powerpoint/2010/main" val="2360590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22</a:t>
            </a:fld>
            <a:endParaRPr lang="zh-CN" altLang="en-US"/>
          </a:p>
        </p:txBody>
      </p:sp>
    </p:spTree>
    <p:extLst>
      <p:ext uri="{BB962C8B-B14F-4D97-AF65-F5344CB8AC3E}">
        <p14:creationId xmlns:p14="http://schemas.microsoft.com/office/powerpoint/2010/main" val="1517460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23</a:t>
            </a:fld>
            <a:endParaRPr lang="zh-CN" altLang="en-US"/>
          </a:p>
        </p:txBody>
      </p:sp>
    </p:spTree>
    <p:extLst>
      <p:ext uri="{BB962C8B-B14F-4D97-AF65-F5344CB8AC3E}">
        <p14:creationId xmlns:p14="http://schemas.microsoft.com/office/powerpoint/2010/main" val="2735191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24</a:t>
            </a:fld>
            <a:endParaRPr lang="zh-CN" altLang="en-US"/>
          </a:p>
        </p:txBody>
      </p:sp>
    </p:spTree>
    <p:extLst>
      <p:ext uri="{BB962C8B-B14F-4D97-AF65-F5344CB8AC3E}">
        <p14:creationId xmlns:p14="http://schemas.microsoft.com/office/powerpoint/2010/main" val="1194552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25</a:t>
            </a:fld>
            <a:endParaRPr lang="zh-CN" altLang="en-US"/>
          </a:p>
        </p:txBody>
      </p:sp>
    </p:spTree>
    <p:extLst>
      <p:ext uri="{BB962C8B-B14F-4D97-AF65-F5344CB8AC3E}">
        <p14:creationId xmlns:p14="http://schemas.microsoft.com/office/powerpoint/2010/main" val="92347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3</a:t>
            </a:fld>
            <a:endParaRPr lang="zh-CN" altLang="en-US"/>
          </a:p>
        </p:txBody>
      </p:sp>
    </p:spTree>
    <p:extLst>
      <p:ext uri="{BB962C8B-B14F-4D97-AF65-F5344CB8AC3E}">
        <p14:creationId xmlns:p14="http://schemas.microsoft.com/office/powerpoint/2010/main" val="1224783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4</a:t>
            </a:fld>
            <a:endParaRPr lang="zh-CN" altLang="en-US"/>
          </a:p>
        </p:txBody>
      </p:sp>
    </p:spTree>
    <p:extLst>
      <p:ext uri="{BB962C8B-B14F-4D97-AF65-F5344CB8AC3E}">
        <p14:creationId xmlns:p14="http://schemas.microsoft.com/office/powerpoint/2010/main" val="390966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5</a:t>
            </a:fld>
            <a:endParaRPr lang="zh-CN" altLang="en-US"/>
          </a:p>
        </p:txBody>
      </p:sp>
    </p:spTree>
    <p:extLst>
      <p:ext uri="{BB962C8B-B14F-4D97-AF65-F5344CB8AC3E}">
        <p14:creationId xmlns:p14="http://schemas.microsoft.com/office/powerpoint/2010/main" val="789175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6</a:t>
            </a:fld>
            <a:endParaRPr lang="zh-CN" altLang="en-US"/>
          </a:p>
        </p:txBody>
      </p:sp>
    </p:spTree>
    <p:extLst>
      <p:ext uri="{BB962C8B-B14F-4D97-AF65-F5344CB8AC3E}">
        <p14:creationId xmlns:p14="http://schemas.microsoft.com/office/powerpoint/2010/main" val="1298449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7</a:t>
            </a:fld>
            <a:endParaRPr lang="zh-CN" altLang="en-US"/>
          </a:p>
        </p:txBody>
      </p:sp>
    </p:spTree>
    <p:extLst>
      <p:ext uri="{BB962C8B-B14F-4D97-AF65-F5344CB8AC3E}">
        <p14:creationId xmlns:p14="http://schemas.microsoft.com/office/powerpoint/2010/main" val="2051911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8</a:t>
            </a:fld>
            <a:endParaRPr lang="zh-CN" altLang="en-US"/>
          </a:p>
        </p:txBody>
      </p:sp>
    </p:spTree>
    <p:extLst>
      <p:ext uri="{BB962C8B-B14F-4D97-AF65-F5344CB8AC3E}">
        <p14:creationId xmlns:p14="http://schemas.microsoft.com/office/powerpoint/2010/main" val="89205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t>9</a:t>
            </a:fld>
            <a:endParaRPr lang="zh-CN" altLang="en-US"/>
          </a:p>
        </p:txBody>
      </p:sp>
    </p:spTree>
    <p:extLst>
      <p:ext uri="{BB962C8B-B14F-4D97-AF65-F5344CB8AC3E}">
        <p14:creationId xmlns:p14="http://schemas.microsoft.com/office/powerpoint/2010/main" val="1321395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7958798" y="3443288"/>
            <a:ext cx="4233201" cy="341471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0730" y="233160"/>
            <a:ext cx="2708031" cy="835449"/>
          </a:xfrm>
          <a:prstGeom prst="rect">
            <a:avLst/>
          </a:prstGeom>
        </p:spPr>
      </p:pic>
      <p:sp>
        <p:nvSpPr>
          <p:cNvPr id="4" name="文本框 4"/>
          <p:cNvSpPr txBox="1"/>
          <p:nvPr userDrawn="1"/>
        </p:nvSpPr>
        <p:spPr>
          <a:xfrm>
            <a:off x="4760730" y="1103916"/>
            <a:ext cx="2809295" cy="338554"/>
          </a:xfrm>
          <a:prstGeom prst="rect">
            <a:avLst/>
          </a:prstGeom>
          <a:noFill/>
        </p:spPr>
        <p:txBody>
          <a:bodyPr wrap="none" rtlCol="0">
            <a:spAutoFit/>
            <a:scene3d>
              <a:camera prst="orthographicFront"/>
              <a:lightRig rig="threePt" dir="t"/>
            </a:scene3d>
            <a:sp3d contourW="12700"/>
          </a:bodyPr>
          <a:lstStyle/>
          <a:p>
            <a:r>
              <a:rPr lang="en-US" altLang="zh-CN" sz="1600" b="1" u="sng" dirty="0" smtClean="0">
                <a:solidFill>
                  <a:srgbClr val="D51C29"/>
                </a:solidFill>
                <a:latin typeface="Calibri" panose="020F0502020204030204" pitchFamily="34" charset="0"/>
              </a:rPr>
              <a:t>KHOA CÔNG</a:t>
            </a:r>
            <a:r>
              <a:rPr lang="en-US" altLang="zh-CN" sz="1600" b="1" u="sng" baseline="0" dirty="0" smtClean="0">
                <a:solidFill>
                  <a:srgbClr val="D51C29"/>
                </a:solidFill>
                <a:latin typeface="Calibri" panose="020F0502020204030204" pitchFamily="34" charset="0"/>
              </a:rPr>
              <a:t> NGHỆ THÔNG TIN</a:t>
            </a:r>
            <a:endParaRPr lang="en-US" altLang="zh-CN" sz="1600" b="1" u="sng" dirty="0">
              <a:solidFill>
                <a:srgbClr val="D51C29"/>
              </a:solidFill>
              <a:latin typeface="Calibri" panose="020F0502020204030204" pitchFamily="34" charset="0"/>
            </a:endParaRPr>
          </a:p>
        </p:txBody>
      </p:sp>
      <p:pic>
        <p:nvPicPr>
          <p:cNvPr id="6"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 y="1521978"/>
            <a:ext cx="2213113" cy="2599729"/>
          </a:xfrm>
          <a:prstGeom prst="rect">
            <a:avLst/>
          </a:prstGeom>
        </p:spPr>
      </p:pic>
      <p:pic>
        <p:nvPicPr>
          <p:cNvPr id="7" name="图片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10800000" flipH="1">
            <a:off x="11313172" y="0"/>
            <a:ext cx="878828" cy="891928"/>
          </a:xfrm>
          <a:prstGeom prst="rect">
            <a:avLst/>
          </a:prstGeom>
        </p:spPr>
      </p:pic>
      <p:sp>
        <p:nvSpPr>
          <p:cNvPr id="10" name="Rectangle 9"/>
          <p:cNvSpPr/>
          <p:nvPr userDrawn="1"/>
        </p:nvSpPr>
        <p:spPr>
          <a:xfrm>
            <a:off x="0" y="0"/>
            <a:ext cx="12192000" cy="6858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55650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extLst>
      <p:ext uri="{BB962C8B-B14F-4D97-AF65-F5344CB8AC3E}">
        <p14:creationId xmlns:p14="http://schemas.microsoft.com/office/powerpoint/2010/main" val="5656068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169" y="218874"/>
            <a:ext cx="2268720" cy="666951"/>
          </a:xfrm>
          <a:prstGeom prst="rect">
            <a:avLst/>
          </a:prstGeom>
        </p:spPr>
      </p:pic>
      <p:sp>
        <p:nvSpPr>
          <p:cNvPr id="8" name="文本框 4"/>
          <p:cNvSpPr txBox="1"/>
          <p:nvPr userDrawn="1"/>
        </p:nvSpPr>
        <p:spPr>
          <a:xfrm>
            <a:off x="159762" y="885825"/>
            <a:ext cx="2569542" cy="307777"/>
          </a:xfrm>
          <a:prstGeom prst="rect">
            <a:avLst/>
          </a:prstGeom>
          <a:noFill/>
        </p:spPr>
        <p:txBody>
          <a:bodyPr wrap="square" rtlCol="0">
            <a:spAutoFit/>
            <a:scene3d>
              <a:camera prst="orthographicFront"/>
              <a:lightRig rig="threePt" dir="t"/>
            </a:scene3d>
            <a:sp3d contourW="12700"/>
          </a:bodyPr>
          <a:lstStyle/>
          <a:p>
            <a:r>
              <a:rPr lang="en-US" altLang="zh-CN" sz="1400" b="1" u="sng" dirty="0" smtClean="0">
                <a:solidFill>
                  <a:srgbClr val="D51C29"/>
                </a:solidFill>
                <a:latin typeface="Calibri" panose="020F0502020204030204" pitchFamily="34" charset="0"/>
              </a:rPr>
              <a:t>KHOA CÔNG</a:t>
            </a:r>
            <a:r>
              <a:rPr lang="en-US" altLang="zh-CN" sz="1400" b="1" u="sng" baseline="0" dirty="0" smtClean="0">
                <a:solidFill>
                  <a:srgbClr val="D51C29"/>
                </a:solidFill>
                <a:latin typeface="Calibri" panose="020F0502020204030204" pitchFamily="34" charset="0"/>
              </a:rPr>
              <a:t> NGHỆ THÔNG TIN</a:t>
            </a:r>
            <a:endParaRPr lang="en-US" altLang="zh-CN" sz="1400" b="1" u="sng" dirty="0">
              <a:solidFill>
                <a:srgbClr val="D51C29"/>
              </a:solidFill>
              <a:latin typeface="Calibri" panose="020F0502020204030204" pitchFamily="34" charset="0"/>
            </a:endParaRPr>
          </a:p>
        </p:txBody>
      </p:sp>
    </p:spTree>
    <p:extLst>
      <p:ext uri="{BB962C8B-B14F-4D97-AF65-F5344CB8AC3E}">
        <p14:creationId xmlns:p14="http://schemas.microsoft.com/office/powerpoint/2010/main" val="39383402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10496"/>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62456418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flipH="1">
            <a:off x="0" y="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4" name="TextBox 3"/>
          <p:cNvSpPr txBox="1"/>
          <p:nvPr userDrawn="1"/>
        </p:nvSpPr>
        <p:spPr>
          <a:xfrm>
            <a:off x="11602899" y="6287572"/>
            <a:ext cx="474810" cy="369332"/>
          </a:xfrm>
          <a:prstGeom prst="rect">
            <a:avLst/>
          </a:prstGeom>
          <a:noFill/>
        </p:spPr>
        <p:txBody>
          <a:bodyPr wrap="none" rtlCol="0">
            <a:spAutoFit/>
          </a:bodyPr>
          <a:lstStyle/>
          <a:p>
            <a:fld id="{32052700-9C14-40BB-AC4A-3575FEFBB826}" type="slidenum">
              <a:rPr lang="en-US" b="1" smtClean="0">
                <a:latin typeface="Cambria" panose="02040503050406030204" pitchFamily="18" charset="0"/>
              </a:rPr>
              <a:t>‹#›</a:t>
            </a:fld>
            <a:endParaRPr lang="en-US" b="1" dirty="0">
              <a:latin typeface="Cambria" panose="02040503050406030204" pitchFamily="18" charset="0"/>
            </a:endParaRPr>
          </a:p>
        </p:txBody>
      </p:sp>
      <p:cxnSp>
        <p:nvCxnSpPr>
          <p:cNvPr id="5" name="Straight Connector 4"/>
          <p:cNvCxnSpPr/>
          <p:nvPr userDrawn="1"/>
        </p:nvCxnSpPr>
        <p:spPr>
          <a:xfrm flipV="1">
            <a:off x="0" y="6457950"/>
            <a:ext cx="11458575" cy="14288"/>
          </a:xfrm>
          <a:prstGeom prst="line">
            <a:avLst/>
          </a:prstGeom>
          <a:ln w="28575">
            <a:solidFill>
              <a:srgbClr val="D32F2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0800" y="6517929"/>
            <a:ext cx="1003300" cy="294229"/>
          </a:xfrm>
          <a:prstGeom prst="rect">
            <a:avLst/>
          </a:prstGeom>
        </p:spPr>
      </p:pic>
      <p:sp>
        <p:nvSpPr>
          <p:cNvPr id="8" name="TextBox 7"/>
          <p:cNvSpPr txBox="1"/>
          <p:nvPr userDrawn="1"/>
        </p:nvSpPr>
        <p:spPr>
          <a:xfrm>
            <a:off x="1025524" y="6517929"/>
            <a:ext cx="2311915" cy="276999"/>
          </a:xfrm>
          <a:prstGeom prst="rect">
            <a:avLst/>
          </a:prstGeom>
          <a:noFill/>
        </p:spPr>
        <p:txBody>
          <a:bodyPr wrap="none" rtlCol="0">
            <a:spAutoFit/>
          </a:bodyPr>
          <a:lstStyle/>
          <a:p>
            <a:r>
              <a:rPr lang="en-US" sz="1200" b="1" dirty="0" smtClean="0">
                <a:solidFill>
                  <a:srgbClr val="D51C29"/>
                </a:solidFill>
                <a:latin typeface="Cambria" panose="02040503050406030204" pitchFamily="18" charset="0"/>
              </a:rPr>
              <a:t>KHOA</a:t>
            </a:r>
            <a:r>
              <a:rPr lang="en-US" sz="1200" b="1" baseline="0" dirty="0" smtClean="0">
                <a:solidFill>
                  <a:srgbClr val="D51C29"/>
                </a:solidFill>
                <a:latin typeface="Cambria" panose="02040503050406030204" pitchFamily="18" charset="0"/>
              </a:rPr>
              <a:t> CÔNG NGHỆ THÔNG TIN</a:t>
            </a:r>
            <a:endParaRPr lang="en-US" sz="1200" b="1" dirty="0">
              <a:solidFill>
                <a:srgbClr val="D51C29"/>
              </a:solidFill>
              <a:latin typeface="Cambria" panose="02040503050406030204" pitchFamily="18"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Lst>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William Joseph - Radioactive">
            <a:hlinkClick r:id="" action="ppaction://media"/>
            <a:extLst>
              <a:ext uri="{FF2B5EF4-FFF2-40B4-BE49-F238E27FC236}">
                <a16:creationId xmlns:a16="http://schemas.microsoft.com/office/drawing/2014/main" id="{74606A9D-B362-448E-BAAC-A60B438E8D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19" name="文本框 6">
            <a:extLst>
              <a:ext uri="{FF2B5EF4-FFF2-40B4-BE49-F238E27FC236}">
                <a16:creationId xmlns:a16="http://schemas.microsoft.com/office/drawing/2014/main" id="{CEF99411-4709-4D85-A7C3-945C4791A054}"/>
              </a:ext>
            </a:extLst>
          </p:cNvPr>
          <p:cNvSpPr txBox="1"/>
          <p:nvPr/>
        </p:nvSpPr>
        <p:spPr>
          <a:xfrm>
            <a:off x="2004704" y="3057590"/>
            <a:ext cx="8779570" cy="707886"/>
          </a:xfrm>
          <a:prstGeom prst="rect">
            <a:avLst/>
          </a:prstGeom>
          <a:noFill/>
        </p:spPr>
        <p:txBody>
          <a:bodyPr wrap="square" rtlCol="0">
            <a:spAutoFit/>
            <a:scene3d>
              <a:camera prst="orthographicFront"/>
              <a:lightRig rig="threePt" dir="t"/>
            </a:scene3d>
            <a:sp3d contourW="12700"/>
          </a:bodyPr>
          <a:lstStyle/>
          <a:p>
            <a:pPr algn="ctr"/>
            <a:r>
              <a:rPr lang="en-US" altLang="zh-CN" sz="4000" b="1" dirty="0" smtClean="0">
                <a:solidFill>
                  <a:srgbClr val="D32F2F"/>
                </a:solidFill>
                <a:latin typeface="Cambria" panose="02040503050406030204" pitchFamily="18" charset="0"/>
                <a:ea typeface="Tahoma" panose="020B0604030504040204" pitchFamily="34" charset="0"/>
                <a:cs typeface="Tahoma" panose="020B0604030504040204" pitchFamily="34" charset="0"/>
              </a:rPr>
              <a:t>CHƯƠNG 8: CHỈ MỤC</a:t>
            </a:r>
            <a:endParaRPr lang="en-US" altLang="zh-CN" sz="4000" b="1" dirty="0">
              <a:solidFill>
                <a:srgbClr val="D32F2F"/>
              </a:solidFill>
              <a:latin typeface="Cambria" panose="02040503050406030204" pitchFamily="18" charset="0"/>
              <a:ea typeface="Tahoma" panose="020B0604030504040204" pitchFamily="34" charset="0"/>
              <a:cs typeface="Tahoma" panose="020B0604030504040204" pitchFamily="34" charset="0"/>
            </a:endParaRPr>
          </a:p>
        </p:txBody>
      </p:sp>
      <p:sp>
        <p:nvSpPr>
          <p:cNvPr id="25" name="文本框 6">
            <a:extLst>
              <a:ext uri="{FF2B5EF4-FFF2-40B4-BE49-F238E27FC236}">
                <a16:creationId xmlns:a16="http://schemas.microsoft.com/office/drawing/2014/main" id="{CEF99411-4709-4D85-A7C3-945C4791A054}"/>
              </a:ext>
            </a:extLst>
          </p:cNvPr>
          <p:cNvSpPr txBox="1"/>
          <p:nvPr/>
        </p:nvSpPr>
        <p:spPr>
          <a:xfrm>
            <a:off x="2216287" y="1616588"/>
            <a:ext cx="8355044"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smtClean="0">
                <a:solidFill>
                  <a:srgbClr val="2C3E50"/>
                </a:solidFill>
                <a:latin typeface="Cambria" panose="02040503050406030204" pitchFamily="18" charset="0"/>
                <a:ea typeface="Tahoma" panose="020B0604030504040204" pitchFamily="34" charset="0"/>
                <a:cs typeface="Tahoma" panose="020B0604030504040204" pitchFamily="34" charset="0"/>
              </a:rPr>
              <a:t>HỆ QUẢN TRỊ CƠ SỞ DỮ LIỆU</a:t>
            </a:r>
            <a:endParaRPr lang="en-US" altLang="zh-CN" sz="4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sp>
        <p:nvSpPr>
          <p:cNvPr id="26" name="文本框 6">
            <a:extLst>
              <a:ext uri="{FF2B5EF4-FFF2-40B4-BE49-F238E27FC236}">
                <a16:creationId xmlns:a16="http://schemas.microsoft.com/office/drawing/2014/main" id="{CEF99411-4709-4D85-A7C3-945C4791A054}"/>
              </a:ext>
            </a:extLst>
          </p:cNvPr>
          <p:cNvSpPr txBox="1"/>
          <p:nvPr/>
        </p:nvSpPr>
        <p:spPr>
          <a:xfrm>
            <a:off x="2143603" y="2407304"/>
            <a:ext cx="877957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rPr>
              <a:t>(Database Management </a:t>
            </a:r>
            <a:r>
              <a:rPr lang="en-US" altLang="zh-CN" sz="2800" b="1" dirty="0" smtClean="0">
                <a:solidFill>
                  <a:srgbClr val="2C3E50"/>
                </a:solidFill>
                <a:latin typeface="Cambria" panose="02040503050406030204" pitchFamily="18" charset="0"/>
                <a:ea typeface="Tahoma" panose="020B0604030504040204" pitchFamily="34" charset="0"/>
                <a:cs typeface="Tahoma" panose="020B0604030504040204" pitchFamily="34" charset="0"/>
              </a:rPr>
              <a:t>System)</a:t>
            </a:r>
            <a:endParaRPr lang="en-US" altLang="zh-CN" sz="2800" b="1" dirty="0">
              <a:solidFill>
                <a:srgbClr val="2C3E50"/>
              </a:solidFill>
              <a:latin typeface="Cambria" panose="02040503050406030204" pitchFamily="18" charset="0"/>
              <a:ea typeface="Tahoma" panose="020B0604030504040204" pitchFamily="34" charset="0"/>
              <a:cs typeface="Tahoma" panose="020B0604030504040204" pitchFamily="34" charset="0"/>
            </a:endParaRPr>
          </a:p>
        </p:txBody>
      </p:sp>
      <p:grpSp>
        <p:nvGrpSpPr>
          <p:cNvPr id="27" name="组合 8">
            <a:extLst>
              <a:ext uri="{FF2B5EF4-FFF2-40B4-BE49-F238E27FC236}">
                <a16:creationId xmlns:a16="http://schemas.microsoft.com/office/drawing/2014/main" id="{97D9BB3D-6037-4984-B1C9-6EA6F0733901}"/>
              </a:ext>
            </a:extLst>
          </p:cNvPr>
          <p:cNvGrpSpPr/>
          <p:nvPr/>
        </p:nvGrpSpPr>
        <p:grpSpPr>
          <a:xfrm>
            <a:off x="4477829" y="3883607"/>
            <a:ext cx="416937" cy="416934"/>
            <a:chOff x="891974" y="4415843"/>
            <a:chExt cx="450443" cy="450443"/>
          </a:xfrm>
        </p:grpSpPr>
        <p:sp>
          <p:nvSpPr>
            <p:cNvPr id="28" name="椭圆 9">
              <a:extLst>
                <a:ext uri="{FF2B5EF4-FFF2-40B4-BE49-F238E27FC236}">
                  <a16:creationId xmlns:a16="http://schemas.microsoft.com/office/drawing/2014/main" id="{9C9DB4BA-54F7-4C0E-AE0C-B1C46DE8FD76}"/>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29" name="椭圆 39">
              <a:extLst>
                <a:ext uri="{FF2B5EF4-FFF2-40B4-BE49-F238E27FC236}">
                  <a16:creationId xmlns:a16="http://schemas.microsoft.com/office/drawing/2014/main" id="{A2EF981A-E8A3-4B9C-9705-339D975A808A}"/>
                </a:ext>
              </a:extLst>
            </p:cNvPr>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30" name="文本框 11">
            <a:extLst>
              <a:ext uri="{FF2B5EF4-FFF2-40B4-BE49-F238E27FC236}">
                <a16:creationId xmlns:a16="http://schemas.microsoft.com/office/drawing/2014/main" id="{C9BD2F7B-3F77-4C00-A03B-0C17F27D1349}"/>
              </a:ext>
            </a:extLst>
          </p:cNvPr>
          <p:cNvSpPr txBox="1"/>
          <p:nvPr/>
        </p:nvSpPr>
        <p:spPr>
          <a:xfrm>
            <a:off x="5045156" y="3830987"/>
            <a:ext cx="3698795" cy="1200329"/>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ea typeface="+mj-ea"/>
              </a:rPr>
              <a:t>GVGD: </a:t>
            </a:r>
          </a:p>
          <a:p>
            <a:pPr marL="342900" indent="-342900">
              <a:buAutoNum type="arabicPeriod"/>
            </a:pPr>
            <a:r>
              <a:rPr lang="en-US" altLang="zh-CN" b="1" dirty="0" smtClean="0">
                <a:solidFill>
                  <a:schemeClr val="bg2">
                    <a:lumMod val="50000"/>
                  </a:schemeClr>
                </a:solidFill>
                <a:latin typeface="Cambria" panose="02040503050406030204" pitchFamily="18" charset="0"/>
                <a:ea typeface="+mj-ea"/>
              </a:rPr>
              <a:t>THS. LÝ THỊ HUYỀN CHÂU</a:t>
            </a:r>
          </a:p>
          <a:p>
            <a:pPr marL="342900" indent="-342900">
              <a:buFontTx/>
              <a:buAutoNum type="arabicPeriod"/>
            </a:pPr>
            <a:r>
              <a:rPr lang="en-US" altLang="zh-CN" b="1" dirty="0" smtClean="0">
                <a:solidFill>
                  <a:schemeClr val="bg2">
                    <a:lumMod val="50000"/>
                  </a:schemeClr>
                </a:solidFill>
                <a:latin typeface="Cambria" panose="02040503050406030204" pitchFamily="18" charset="0"/>
              </a:rPr>
              <a:t>THS. NGÔ QUỐC HUY</a:t>
            </a:r>
          </a:p>
          <a:p>
            <a:pPr marL="342900" indent="-342900">
              <a:buFontTx/>
              <a:buAutoNum type="arabicPeriod"/>
            </a:pPr>
            <a:r>
              <a:rPr lang="en-US" altLang="zh-CN" b="1" dirty="0" smtClean="0">
                <a:solidFill>
                  <a:schemeClr val="bg2">
                    <a:lumMod val="50000"/>
                  </a:schemeClr>
                </a:solidFill>
                <a:latin typeface="Cambria" panose="02040503050406030204" pitchFamily="18" charset="0"/>
              </a:rPr>
              <a:t>THS. NGUYỄN THỊ QUYÊN</a:t>
            </a:r>
            <a:endParaRPr lang="en-US" altLang="zh-CN" b="1" dirty="0">
              <a:solidFill>
                <a:schemeClr val="bg2">
                  <a:lumMod val="50000"/>
                </a:schemeClr>
              </a:solidFill>
              <a:latin typeface="Cambria" panose="02040503050406030204" pitchFamily="18" charset="0"/>
            </a:endParaRPr>
          </a:p>
        </p:txBody>
      </p:sp>
      <p:grpSp>
        <p:nvGrpSpPr>
          <p:cNvPr id="31" name="组合 12">
            <a:extLst>
              <a:ext uri="{FF2B5EF4-FFF2-40B4-BE49-F238E27FC236}">
                <a16:creationId xmlns:a16="http://schemas.microsoft.com/office/drawing/2014/main" id="{A6373AAE-0444-45F1-A55E-2836D8D88CFA}"/>
              </a:ext>
            </a:extLst>
          </p:cNvPr>
          <p:cNvGrpSpPr/>
          <p:nvPr/>
        </p:nvGrpSpPr>
        <p:grpSpPr>
          <a:xfrm>
            <a:off x="4477829" y="5297492"/>
            <a:ext cx="416937" cy="416934"/>
            <a:chOff x="891974" y="4415843"/>
            <a:chExt cx="450443" cy="450443"/>
          </a:xfrm>
        </p:grpSpPr>
        <p:sp>
          <p:nvSpPr>
            <p:cNvPr id="32" name="椭圆 13">
              <a:extLst>
                <a:ext uri="{FF2B5EF4-FFF2-40B4-BE49-F238E27FC236}">
                  <a16:creationId xmlns:a16="http://schemas.microsoft.com/office/drawing/2014/main" id="{CDAA027D-F144-4D14-B4A5-F6916DF57A23}"/>
                </a:ext>
              </a:extLst>
            </p:cNvPr>
            <p:cNvSpPr/>
            <p:nvPr/>
          </p:nvSpPr>
          <p:spPr>
            <a:xfrm>
              <a:off x="891974" y="4415843"/>
              <a:ext cx="450443" cy="45044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33" name="椭圆 44">
              <a:extLst>
                <a:ext uri="{FF2B5EF4-FFF2-40B4-BE49-F238E27FC236}">
                  <a16:creationId xmlns:a16="http://schemas.microsoft.com/office/drawing/2014/main" id="{92A36B17-D0F9-46AC-BA69-068766D94A9C}"/>
                </a:ext>
              </a:extLst>
            </p:cNvPr>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grpSp>
      <p:sp>
        <p:nvSpPr>
          <p:cNvPr id="34" name="文本框 11">
            <a:extLst>
              <a:ext uri="{FF2B5EF4-FFF2-40B4-BE49-F238E27FC236}">
                <a16:creationId xmlns:a16="http://schemas.microsoft.com/office/drawing/2014/main" id="{C9BD2F7B-3F77-4C00-A03B-0C17F27D1349}"/>
              </a:ext>
            </a:extLst>
          </p:cNvPr>
          <p:cNvSpPr txBox="1"/>
          <p:nvPr/>
        </p:nvSpPr>
        <p:spPr>
          <a:xfrm>
            <a:off x="5045156" y="5322117"/>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rPr>
              <a:t>HỌC KỲ </a:t>
            </a:r>
            <a:r>
              <a:rPr lang="en-US" altLang="zh-CN" b="1" dirty="0" smtClean="0">
                <a:solidFill>
                  <a:schemeClr val="bg2">
                    <a:lumMod val="50000"/>
                  </a:schemeClr>
                </a:solidFill>
                <a:latin typeface="Cambria" panose="02040503050406030204" pitchFamily="18" charset="0"/>
              </a:rPr>
              <a:t>I </a:t>
            </a:r>
            <a:r>
              <a:rPr lang="en-US" altLang="zh-CN" b="1" dirty="0" smtClean="0">
                <a:solidFill>
                  <a:schemeClr val="bg2">
                    <a:lumMod val="50000"/>
                  </a:schemeClr>
                </a:solidFill>
                <a:latin typeface="Cambria" panose="02040503050406030204" pitchFamily="18" charset="0"/>
              </a:rPr>
              <a:t>– NĂM HỌC </a:t>
            </a:r>
            <a:r>
              <a:rPr lang="en-US" altLang="zh-CN" b="1" dirty="0" smtClean="0">
                <a:solidFill>
                  <a:schemeClr val="bg2">
                    <a:lumMod val="50000"/>
                  </a:schemeClr>
                </a:solidFill>
                <a:latin typeface="Cambria" panose="02040503050406030204" pitchFamily="18" charset="0"/>
              </a:rPr>
              <a:t>2022-2023</a:t>
            </a:r>
            <a:endParaRPr lang="en-US" altLang="zh-CN" b="1" dirty="0">
              <a:solidFill>
                <a:schemeClr val="bg2">
                  <a:lumMod val="50000"/>
                </a:schemeClr>
              </a:solidFill>
              <a:latin typeface="Cambria" panose="02040503050406030204" pitchFamily="18" charset="0"/>
            </a:endParaRPr>
          </a:p>
        </p:txBody>
      </p:sp>
      <p:sp>
        <p:nvSpPr>
          <p:cNvPr id="35" name="椭圆 13">
            <a:extLst>
              <a:ext uri="{FF2B5EF4-FFF2-40B4-BE49-F238E27FC236}">
                <a16:creationId xmlns:a16="http://schemas.microsoft.com/office/drawing/2014/main" id="{CDAA027D-F144-4D14-B4A5-F6916DF57A23}"/>
              </a:ext>
            </a:extLst>
          </p:cNvPr>
          <p:cNvSpPr/>
          <p:nvPr/>
        </p:nvSpPr>
        <p:spPr>
          <a:xfrm>
            <a:off x="4477829" y="5909622"/>
            <a:ext cx="416937" cy="4169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36" name="椭圆 11"/>
          <p:cNvSpPr/>
          <p:nvPr/>
        </p:nvSpPr>
        <p:spPr>
          <a:xfrm>
            <a:off x="4571391" y="5999330"/>
            <a:ext cx="229812" cy="237518"/>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50000"/>
                </a:schemeClr>
              </a:solidFill>
              <a:latin typeface="Calibri" panose="020F0502020204030204" pitchFamily="34" charset="0"/>
            </a:endParaRPr>
          </a:p>
        </p:txBody>
      </p:sp>
      <p:sp>
        <p:nvSpPr>
          <p:cNvPr id="37" name="文本框 11">
            <a:extLst>
              <a:ext uri="{FF2B5EF4-FFF2-40B4-BE49-F238E27FC236}">
                <a16:creationId xmlns:a16="http://schemas.microsoft.com/office/drawing/2014/main" id="{C9BD2F7B-3F77-4C00-A03B-0C17F27D1349}"/>
              </a:ext>
            </a:extLst>
          </p:cNvPr>
          <p:cNvSpPr txBox="1"/>
          <p:nvPr/>
        </p:nvSpPr>
        <p:spPr>
          <a:xfrm>
            <a:off x="5045156" y="5909622"/>
            <a:ext cx="3698795" cy="369332"/>
          </a:xfrm>
          <a:prstGeom prst="rect">
            <a:avLst/>
          </a:prstGeom>
          <a:noFill/>
        </p:spPr>
        <p:txBody>
          <a:bodyPr wrap="square" rtlCol="0">
            <a:spAutoFit/>
            <a:scene3d>
              <a:camera prst="orthographicFront"/>
              <a:lightRig rig="threePt" dir="t"/>
            </a:scene3d>
            <a:sp3d contourW="12700"/>
          </a:bodyPr>
          <a:lstStyle/>
          <a:p>
            <a:r>
              <a:rPr lang="en-US" altLang="zh-CN" b="1" dirty="0" smtClean="0">
                <a:solidFill>
                  <a:schemeClr val="bg2">
                    <a:lumMod val="50000"/>
                  </a:schemeClr>
                </a:solidFill>
                <a:latin typeface="Cambria" panose="02040503050406030204" pitchFamily="18" charset="0"/>
              </a:rPr>
              <a:t>KHÓA </a:t>
            </a:r>
            <a:r>
              <a:rPr lang="en-US" altLang="zh-CN" b="1" dirty="0" smtClean="0">
                <a:solidFill>
                  <a:schemeClr val="bg2">
                    <a:lumMod val="50000"/>
                  </a:schemeClr>
                </a:solidFill>
                <a:latin typeface="Cambria" panose="02040503050406030204" pitchFamily="18" charset="0"/>
              </a:rPr>
              <a:t>27T-IT</a:t>
            </a:r>
            <a:endParaRPr lang="en-US" altLang="zh-CN" b="1" dirty="0">
              <a:solidFill>
                <a:schemeClr val="bg2">
                  <a:lumMod val="50000"/>
                </a:schemeClr>
              </a:solidFill>
              <a:latin typeface="Cambria" panose="02040503050406030204" pitchFamily="18" charset="0"/>
            </a:endParaRP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0" y="349790"/>
            <a:ext cx="8223727" cy="1200329"/>
            <a:chOff x="6096000" y="2068962"/>
            <a:chExt cx="6744389" cy="1200329"/>
          </a:xfrm>
        </p:grpSpPr>
        <p:sp>
          <p:nvSpPr>
            <p:cNvPr id="21" name="文本框 20"/>
            <p:cNvSpPr txBox="1"/>
            <p:nvPr/>
          </p:nvSpPr>
          <p:spPr>
            <a:xfrm>
              <a:off x="6096000" y="2068962"/>
              <a:ext cx="6744389"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CLUSTER </a:t>
              </a:r>
              <a:r>
                <a:rPr lang="en-US" altLang="zh-CN" sz="3600" b="1" u="sng">
                  <a:solidFill>
                    <a:srgbClr val="D32F2F"/>
                  </a:solidFill>
                  <a:latin typeface="Calibri" panose="020F0502020204030204" pitchFamily="34" charset="0"/>
                </a:rPr>
                <a:t>INDEX VÀ </a:t>
              </a:r>
              <a:r>
                <a:rPr lang="en-US" altLang="zh-CN" sz="3600" b="1" u="sng" smtClean="0">
                  <a:solidFill>
                    <a:srgbClr val="D32F2F"/>
                  </a:solidFill>
                  <a:latin typeface="Calibri" panose="020F0502020204030204" pitchFamily="34" charset="0"/>
                </a:rPr>
                <a:t>NONCLUSTER INDEX</a:t>
              </a:r>
              <a:endParaRPr lang="en-US" altLang="zh-CN" sz="3600" b="1" u="sng">
                <a:solidFill>
                  <a:srgbClr val="D32F2F"/>
                </a:solidFill>
                <a:latin typeface="Calibri" panose="020F0502020204030204" pitchFamily="34" charset="0"/>
              </a:endParaRPr>
            </a:p>
            <a:p>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389048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altLang="en-US" sz="2800" smtClean="0"/>
              <a:t>Clustered index</a:t>
            </a:r>
          </a:p>
          <a:p>
            <a:pPr marL="914400" lvl="1" indent="-457200">
              <a:lnSpc>
                <a:spcPct val="150000"/>
              </a:lnSpc>
              <a:buFont typeface="Wingdings" panose="05000000000000000000" pitchFamily="2" charset="2"/>
              <a:buChar char="§"/>
            </a:pPr>
            <a:r>
              <a:rPr lang="en-US" altLang="en-US" sz="2800" smtClean="0"/>
              <a:t>Khi </a:t>
            </a:r>
            <a:r>
              <a:rPr lang="en-US" altLang="en-US" sz="2800"/>
              <a:t>chúng ta tạo một clustered index, table sẽ được sao chép, dữ liệu trong table sẽ được sắp xếp lại và table gốc sẽ bị xoá. </a:t>
            </a:r>
            <a:endParaRPr lang="en-US" altLang="en-US" sz="2800" smtClean="0"/>
          </a:p>
          <a:p>
            <a:pPr marL="914400" lvl="1" indent="-457200">
              <a:lnSpc>
                <a:spcPct val="150000"/>
              </a:lnSpc>
              <a:buFont typeface="Wingdings" panose="05000000000000000000" pitchFamily="2" charset="2"/>
              <a:buChar char="§"/>
            </a:pPr>
            <a:r>
              <a:rPr lang="en-US" altLang="en-US" sz="2800" smtClean="0"/>
              <a:t>Chúng </a:t>
            </a:r>
            <a:r>
              <a:rPr lang="en-US" altLang="en-US" sz="2800"/>
              <a:t>ta phải có đủ khoảng trống đĩa trên database để sao chép dữ liệu.</a:t>
            </a:r>
          </a:p>
        </p:txBody>
      </p:sp>
    </p:spTree>
    <p:extLst>
      <p:ext uri="{BB962C8B-B14F-4D97-AF65-F5344CB8AC3E}">
        <p14:creationId xmlns:p14="http://schemas.microsoft.com/office/powerpoint/2010/main" val="324521809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0" y="349790"/>
            <a:ext cx="8223727" cy="1200329"/>
            <a:chOff x="6096000" y="2068962"/>
            <a:chExt cx="6744389" cy="1200329"/>
          </a:xfrm>
        </p:grpSpPr>
        <p:sp>
          <p:nvSpPr>
            <p:cNvPr id="21" name="文本框 20"/>
            <p:cNvSpPr txBox="1"/>
            <p:nvPr/>
          </p:nvSpPr>
          <p:spPr>
            <a:xfrm>
              <a:off x="6096000" y="2068962"/>
              <a:ext cx="6744389"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CLUSTER </a:t>
              </a:r>
              <a:r>
                <a:rPr lang="en-US" altLang="zh-CN" sz="3600" b="1" u="sng">
                  <a:solidFill>
                    <a:srgbClr val="D32F2F"/>
                  </a:solidFill>
                  <a:latin typeface="Calibri" panose="020F0502020204030204" pitchFamily="34" charset="0"/>
                </a:rPr>
                <a:t>INDEX VÀ </a:t>
              </a:r>
              <a:r>
                <a:rPr lang="en-US" altLang="zh-CN" sz="3600" b="1" u="sng" smtClean="0">
                  <a:solidFill>
                    <a:srgbClr val="D32F2F"/>
                  </a:solidFill>
                  <a:latin typeface="Calibri" panose="020F0502020204030204" pitchFamily="34" charset="0"/>
                </a:rPr>
                <a:t>NONCLUSTER INDEX</a:t>
              </a:r>
              <a:endParaRPr lang="en-US" altLang="zh-CN" sz="3600" b="1" u="sng">
                <a:solidFill>
                  <a:srgbClr val="D32F2F"/>
                </a:solidFill>
                <a:latin typeface="Calibri" panose="020F0502020204030204" pitchFamily="34" charset="0"/>
              </a:endParaRPr>
            </a:p>
            <a:p>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389048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altLang="en-US" sz="2800"/>
              <a:t>Nonclustered index hữu dụng khi user yêu cầu tìm kiếm dữ liệu bằng nhiều cách</a:t>
            </a:r>
          </a:p>
          <a:p>
            <a:pPr marL="457200" indent="-457200">
              <a:lnSpc>
                <a:spcPct val="150000"/>
              </a:lnSpc>
              <a:buFont typeface="Wingdings" panose="05000000000000000000" pitchFamily="2" charset="2"/>
              <a:buChar char="Ø"/>
            </a:pPr>
            <a:r>
              <a:rPr lang="en-US" altLang="en-US" sz="2800"/>
              <a:t>Khi tạo ra một Nonclustered index, ta cần xem xét các tiêu chí sau:</a:t>
            </a:r>
          </a:p>
          <a:p>
            <a:pPr marL="914400" lvl="1" indent="-457200">
              <a:lnSpc>
                <a:spcPct val="150000"/>
              </a:lnSpc>
              <a:buFont typeface="Wingdings" panose="05000000000000000000" pitchFamily="2" charset="2"/>
              <a:buChar char="§"/>
            </a:pPr>
            <a:r>
              <a:rPr lang="en-US" altLang="en-US" sz="2800"/>
              <a:t>Nếu kiểu index không được chỉ định, thì kiểu mặc nhiên là nonclustered </a:t>
            </a:r>
            <a:r>
              <a:rPr lang="en-US" altLang="en-US" sz="2800" smtClean="0"/>
              <a:t>index</a:t>
            </a:r>
            <a:endParaRPr lang="en-US" altLang="en-US" sz="2800"/>
          </a:p>
        </p:txBody>
      </p:sp>
    </p:spTree>
    <p:extLst>
      <p:ext uri="{BB962C8B-B14F-4D97-AF65-F5344CB8AC3E}">
        <p14:creationId xmlns:p14="http://schemas.microsoft.com/office/powerpoint/2010/main" val="259384216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0" y="349790"/>
            <a:ext cx="8223727" cy="1200329"/>
            <a:chOff x="6096000" y="2068962"/>
            <a:chExt cx="6744389" cy="1200329"/>
          </a:xfrm>
        </p:grpSpPr>
        <p:sp>
          <p:nvSpPr>
            <p:cNvPr id="21" name="文本框 20"/>
            <p:cNvSpPr txBox="1"/>
            <p:nvPr/>
          </p:nvSpPr>
          <p:spPr>
            <a:xfrm>
              <a:off x="6096000" y="2068962"/>
              <a:ext cx="6744389"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CLUSTER </a:t>
              </a:r>
              <a:r>
                <a:rPr lang="en-US" altLang="zh-CN" sz="3600" b="1" u="sng">
                  <a:solidFill>
                    <a:srgbClr val="D32F2F"/>
                  </a:solidFill>
                  <a:latin typeface="Calibri" panose="020F0502020204030204" pitchFamily="34" charset="0"/>
                </a:rPr>
                <a:t>INDEX VÀ </a:t>
              </a:r>
              <a:r>
                <a:rPr lang="en-US" altLang="zh-CN" sz="3600" b="1" u="sng" smtClean="0">
                  <a:solidFill>
                    <a:srgbClr val="D32F2F"/>
                  </a:solidFill>
                  <a:latin typeface="Calibri" panose="020F0502020204030204" pitchFamily="34" charset="0"/>
                </a:rPr>
                <a:t>NONCLUSTER INDEX</a:t>
              </a:r>
              <a:endParaRPr lang="en-US" altLang="zh-CN" sz="3600" b="1" u="sng">
                <a:solidFill>
                  <a:srgbClr val="D32F2F"/>
                </a:solidFill>
                <a:latin typeface="Calibri" panose="020F0502020204030204" pitchFamily="34" charset="0"/>
              </a:endParaRPr>
            </a:p>
            <a:p>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518315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0" lvl="1" indent="-457200">
              <a:lnSpc>
                <a:spcPct val="150000"/>
              </a:lnSpc>
              <a:buFont typeface="Wingdings" panose="05000000000000000000" pitchFamily="2" charset="2"/>
              <a:buChar char="§"/>
            </a:pPr>
            <a:r>
              <a:rPr lang="en-US" altLang="en-US" sz="2800" smtClean="0"/>
              <a:t>SQL </a:t>
            </a:r>
            <a:r>
              <a:rPr lang="en-US" altLang="en-US" sz="2800"/>
              <a:t>Server sẽ tự động xây dựng lại các nonclustered indexs đã có khi:</a:t>
            </a:r>
          </a:p>
          <a:p>
            <a:pPr marL="1371600" lvl="2" indent="-457200">
              <a:lnSpc>
                <a:spcPct val="150000"/>
              </a:lnSpc>
              <a:buFont typeface="Arial" panose="020B0604020202020204" pitchFamily="34" charset="0"/>
              <a:buChar char="•"/>
            </a:pPr>
            <a:r>
              <a:rPr lang="en-US" altLang="en-US" sz="2800"/>
              <a:t>Một clustered index bị xoá</a:t>
            </a:r>
          </a:p>
          <a:p>
            <a:pPr marL="1371600" lvl="2" indent="-457200">
              <a:lnSpc>
                <a:spcPct val="150000"/>
              </a:lnSpc>
              <a:buFont typeface="Arial" panose="020B0604020202020204" pitchFamily="34" charset="0"/>
              <a:buChar char="•"/>
            </a:pPr>
            <a:r>
              <a:rPr lang="en-US" altLang="en-US" sz="2800"/>
              <a:t>Một clustered index được tạo</a:t>
            </a:r>
          </a:p>
          <a:p>
            <a:pPr marL="1371600" lvl="2" indent="-457200">
              <a:lnSpc>
                <a:spcPct val="150000"/>
              </a:lnSpc>
              <a:buFont typeface="Arial" panose="020B0604020202020204" pitchFamily="34" charset="0"/>
              <a:buChar char="•"/>
            </a:pPr>
            <a:r>
              <a:rPr lang="en-US" altLang="en-US" sz="2800"/>
              <a:t>Tuỳ chọn DROP_EXISTING được dùng để thay đổi các cột định nghĩa clustered index</a:t>
            </a:r>
          </a:p>
          <a:p>
            <a:pPr marL="914400" lvl="1" indent="-457200">
              <a:lnSpc>
                <a:spcPct val="150000"/>
              </a:lnSpc>
              <a:buFont typeface="Wingdings" panose="05000000000000000000" pitchFamily="2" charset="2"/>
              <a:buChar char="§"/>
            </a:pPr>
            <a:r>
              <a:rPr lang="en-US" altLang="en-US" sz="2800"/>
              <a:t>Có tối đa 249 nonclustered index trong một table</a:t>
            </a:r>
          </a:p>
          <a:p>
            <a:pPr marL="914400" lvl="1" indent="-457200">
              <a:lnSpc>
                <a:spcPct val="150000"/>
              </a:lnSpc>
              <a:buFont typeface="Wingdings" panose="05000000000000000000" pitchFamily="2" charset="2"/>
              <a:buChar char="§"/>
            </a:pPr>
            <a:r>
              <a:rPr lang="en-US" altLang="en-US" sz="2800"/>
              <a:t>Tạo Clustered index trước Nonclustered index</a:t>
            </a:r>
          </a:p>
        </p:txBody>
      </p:sp>
    </p:spTree>
    <p:extLst>
      <p:ext uri="{BB962C8B-B14F-4D97-AF65-F5344CB8AC3E}">
        <p14:creationId xmlns:p14="http://schemas.microsoft.com/office/powerpoint/2010/main" val="69765141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0" y="349790"/>
            <a:ext cx="8223727" cy="1200329"/>
            <a:chOff x="6096000" y="2068962"/>
            <a:chExt cx="6744389" cy="1200329"/>
          </a:xfrm>
        </p:grpSpPr>
        <p:sp>
          <p:nvSpPr>
            <p:cNvPr id="21" name="文本框 20"/>
            <p:cNvSpPr txBox="1"/>
            <p:nvPr/>
          </p:nvSpPr>
          <p:spPr>
            <a:xfrm>
              <a:off x="6096000" y="2068962"/>
              <a:ext cx="6744389"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CLUSTER </a:t>
              </a:r>
              <a:r>
                <a:rPr lang="en-US" altLang="zh-CN" sz="3600" b="1" u="sng">
                  <a:solidFill>
                    <a:srgbClr val="D32F2F"/>
                  </a:solidFill>
                  <a:latin typeface="Calibri" panose="020F0502020204030204" pitchFamily="34" charset="0"/>
                </a:rPr>
                <a:t>INDEX VÀ </a:t>
              </a:r>
              <a:r>
                <a:rPr lang="en-US" altLang="zh-CN" sz="3600" b="1" u="sng" smtClean="0">
                  <a:solidFill>
                    <a:srgbClr val="D32F2F"/>
                  </a:solidFill>
                  <a:latin typeface="Calibri" panose="020F0502020204030204" pitchFamily="34" charset="0"/>
                </a:rPr>
                <a:t>NONCLUSTER INDEX</a:t>
              </a:r>
              <a:endParaRPr lang="en-US" altLang="zh-CN" sz="3600" b="1" u="sng">
                <a:solidFill>
                  <a:srgbClr val="D32F2F"/>
                </a:solidFill>
                <a:latin typeface="Calibri" panose="020F0502020204030204" pitchFamily="34" charset="0"/>
              </a:endParaRPr>
            </a:p>
            <a:p>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526297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
            </a:pPr>
            <a:r>
              <a:rPr lang="en-US" altLang="en-US" sz="2800" smtClean="0"/>
              <a:t>Cú pháp tạo index</a:t>
            </a:r>
          </a:p>
          <a:p>
            <a:pPr marL="1371600" lvl="2" indent="-457200">
              <a:lnSpc>
                <a:spcPct val="150000"/>
              </a:lnSpc>
              <a:buFont typeface="Wingdings" panose="05000000000000000000" pitchFamily="2" charset="2"/>
              <a:buNone/>
            </a:pPr>
            <a:r>
              <a:rPr lang="en-US" altLang="en-US" sz="2800" b="1"/>
              <a:t>CREATE </a:t>
            </a:r>
          </a:p>
          <a:p>
            <a:pPr marL="1371600" lvl="2" indent="-457200">
              <a:lnSpc>
                <a:spcPct val="150000"/>
              </a:lnSpc>
              <a:buFont typeface="Wingdings" panose="05000000000000000000" pitchFamily="2" charset="2"/>
              <a:buNone/>
            </a:pPr>
            <a:r>
              <a:rPr lang="en-US" altLang="en-US" sz="2800" b="1"/>
              <a:t>	[ UNIQUE] [CLUSTERED </a:t>
            </a:r>
            <a:r>
              <a:rPr lang="en-US" altLang="en-US" sz="2800" b="1" smtClean="0"/>
              <a:t>|</a:t>
            </a:r>
            <a:r>
              <a:rPr lang="en-US" altLang="en-US" sz="2800" b="1"/>
              <a:t>NONCLUSTERED ] </a:t>
            </a:r>
          </a:p>
          <a:p>
            <a:pPr marL="1371600" lvl="2" indent="-457200">
              <a:lnSpc>
                <a:spcPct val="150000"/>
              </a:lnSpc>
              <a:buFont typeface="Wingdings" panose="05000000000000000000" pitchFamily="2" charset="2"/>
              <a:buNone/>
            </a:pPr>
            <a:r>
              <a:rPr lang="en-US" altLang="en-US" sz="2800" b="1"/>
              <a:t>    INDEX </a:t>
            </a:r>
            <a:r>
              <a:rPr lang="en-US" altLang="en-US" sz="2800" b="1" i="1"/>
              <a:t>index_name</a:t>
            </a:r>
            <a:r>
              <a:rPr lang="en-US" altLang="en-US" sz="2800" b="1"/>
              <a:t> </a:t>
            </a:r>
            <a:br>
              <a:rPr lang="en-US" altLang="en-US" sz="2800" b="1"/>
            </a:br>
            <a:r>
              <a:rPr lang="en-US" altLang="en-US" sz="2800" b="1"/>
              <a:t>ON { </a:t>
            </a:r>
            <a:r>
              <a:rPr lang="en-US" altLang="en-US" sz="2800" b="1" i="1"/>
              <a:t>table </a:t>
            </a:r>
            <a:r>
              <a:rPr lang="en-US" altLang="en-US" sz="2800" b="1"/>
              <a:t>|</a:t>
            </a:r>
            <a:r>
              <a:rPr lang="en-US" altLang="en-US" sz="2800" b="1" i="1"/>
              <a:t> view </a:t>
            </a:r>
            <a:r>
              <a:rPr lang="en-US" altLang="en-US" sz="2800" b="1"/>
              <a:t>}</a:t>
            </a:r>
          </a:p>
          <a:p>
            <a:pPr marL="1371600" lvl="2" indent="-457200">
              <a:lnSpc>
                <a:spcPct val="150000"/>
              </a:lnSpc>
              <a:buFont typeface="Wingdings" panose="05000000000000000000" pitchFamily="2" charset="2"/>
              <a:buNone/>
            </a:pPr>
            <a:r>
              <a:rPr lang="en-US" altLang="en-US" sz="2800" b="1"/>
              <a:t>	 ( </a:t>
            </a:r>
            <a:r>
              <a:rPr lang="en-US" altLang="en-US" sz="2800" b="1" i="1"/>
              <a:t>column </a:t>
            </a:r>
            <a:r>
              <a:rPr lang="en-US" altLang="en-US" sz="2800" b="1"/>
              <a:t>[ ASC | DESC ] [ ,...</a:t>
            </a:r>
            <a:r>
              <a:rPr lang="en-US" altLang="en-US" sz="2800" b="1" i="1"/>
              <a:t>n </a:t>
            </a:r>
            <a:r>
              <a:rPr lang="en-US" altLang="en-US" sz="2800" b="1"/>
              <a:t>] ) </a:t>
            </a:r>
            <a:br>
              <a:rPr lang="en-US" altLang="en-US" sz="2800" b="1"/>
            </a:br>
            <a:r>
              <a:rPr lang="en-US" altLang="en-US" sz="2800" b="1"/>
              <a:t>[ WITH DROP_EXISTING ] </a:t>
            </a:r>
          </a:p>
          <a:p>
            <a:pPr marL="914400" lvl="1" indent="-457200">
              <a:lnSpc>
                <a:spcPct val="150000"/>
              </a:lnSpc>
              <a:buFont typeface="Wingdings" panose="05000000000000000000" pitchFamily="2" charset="2"/>
              <a:buChar char="§"/>
            </a:pPr>
            <a:endParaRPr lang="en-US" altLang="en-US" sz="2800"/>
          </a:p>
        </p:txBody>
      </p:sp>
    </p:spTree>
    <p:extLst>
      <p:ext uri="{BB962C8B-B14F-4D97-AF65-F5344CB8AC3E}">
        <p14:creationId xmlns:p14="http://schemas.microsoft.com/office/powerpoint/2010/main" val="218215441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0" y="349790"/>
            <a:ext cx="8223727" cy="1200329"/>
            <a:chOff x="6096000" y="2068962"/>
            <a:chExt cx="6744389" cy="1200329"/>
          </a:xfrm>
        </p:grpSpPr>
        <p:sp>
          <p:nvSpPr>
            <p:cNvPr id="21" name="文本框 20"/>
            <p:cNvSpPr txBox="1"/>
            <p:nvPr/>
          </p:nvSpPr>
          <p:spPr>
            <a:xfrm>
              <a:off x="6096000" y="2068962"/>
              <a:ext cx="6744389"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CLUSTER </a:t>
              </a:r>
              <a:r>
                <a:rPr lang="en-US" altLang="zh-CN" sz="3600" b="1" u="sng">
                  <a:solidFill>
                    <a:srgbClr val="D32F2F"/>
                  </a:solidFill>
                  <a:latin typeface="Calibri" panose="020F0502020204030204" pitchFamily="34" charset="0"/>
                </a:rPr>
                <a:t>INDEX VÀ </a:t>
              </a:r>
              <a:r>
                <a:rPr lang="en-US" altLang="zh-CN" sz="3600" b="1" u="sng" smtClean="0">
                  <a:solidFill>
                    <a:srgbClr val="D32F2F"/>
                  </a:solidFill>
                  <a:latin typeface="Calibri" panose="020F0502020204030204" pitchFamily="34" charset="0"/>
                </a:rPr>
                <a:t>NONCLUSTER INDEX</a:t>
              </a:r>
              <a:endParaRPr lang="en-US" altLang="zh-CN" sz="3600" b="1" u="sng">
                <a:solidFill>
                  <a:srgbClr val="D32F2F"/>
                </a:solidFill>
                <a:latin typeface="Calibri" panose="020F0502020204030204" pitchFamily="34" charset="0"/>
              </a:endParaRPr>
            </a:p>
            <a:p>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334808" cy="483209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altLang="en-US" sz="2800" dirty="0" err="1" smtClean="0"/>
              <a:t>Tham</a:t>
            </a:r>
            <a:r>
              <a:rPr lang="en-US" altLang="en-US" sz="2800" dirty="0" smtClean="0"/>
              <a:t> </a:t>
            </a:r>
            <a:r>
              <a:rPr lang="en-US" altLang="en-US" sz="2800" dirty="0" err="1" smtClean="0"/>
              <a:t>số</a:t>
            </a:r>
            <a:endParaRPr lang="en-US" altLang="en-US" sz="2800" dirty="0" smtClean="0"/>
          </a:p>
          <a:p>
            <a:pPr marL="914400" lvl="1" indent="-457200">
              <a:buFont typeface="Wingdings" panose="05000000000000000000" pitchFamily="2" charset="2"/>
              <a:buChar char="§"/>
            </a:pPr>
            <a:r>
              <a:rPr lang="en-US" altLang="en-US" sz="2800" dirty="0"/>
              <a:t>Unique: </a:t>
            </a:r>
            <a:r>
              <a:rPr lang="en-US" altLang="en-US" sz="2800" dirty="0" err="1"/>
              <a:t>tạo</a:t>
            </a:r>
            <a:r>
              <a:rPr lang="en-US" altLang="en-US" sz="2800" dirty="0"/>
              <a:t> </a:t>
            </a:r>
            <a:r>
              <a:rPr lang="en-US" altLang="en-US" sz="2800" dirty="0" err="1"/>
              <a:t>ra</a:t>
            </a:r>
            <a:r>
              <a:rPr lang="en-US" altLang="en-US" sz="2800" dirty="0"/>
              <a:t> </a:t>
            </a:r>
            <a:r>
              <a:rPr lang="en-US" altLang="en-US" sz="2800" dirty="0" err="1"/>
              <a:t>một</a:t>
            </a:r>
            <a:r>
              <a:rPr lang="en-US" altLang="en-US" sz="2800" dirty="0"/>
              <a:t> unique </a:t>
            </a:r>
            <a:r>
              <a:rPr lang="en-US" altLang="en-US" sz="2800" dirty="0" smtClean="0"/>
              <a:t>index, </a:t>
            </a:r>
            <a:r>
              <a:rPr lang="vi-VN" sz="2800" dirty="0"/>
              <a:t>được sử dụng không chỉ để tăng hiệu suất, mà còn cho mục đích toàn vẹn dữ liệu</a:t>
            </a:r>
            <a:r>
              <a:rPr lang="en-US" altLang="en-US" sz="2800" dirty="0" smtClean="0"/>
              <a:t> </a:t>
            </a:r>
            <a:endParaRPr lang="en-US" altLang="en-US" sz="2800" dirty="0"/>
          </a:p>
          <a:p>
            <a:pPr marL="914400" lvl="1" indent="-457200">
              <a:buFont typeface="Wingdings" panose="05000000000000000000" pitchFamily="2" charset="2"/>
              <a:buChar char="§"/>
            </a:pPr>
            <a:r>
              <a:rPr lang="en-US" altLang="en-US" sz="2800" dirty="0"/>
              <a:t>CLUSTERED: </a:t>
            </a:r>
            <a:r>
              <a:rPr lang="en-US" altLang="en-US" sz="2800" dirty="0" err="1"/>
              <a:t>tạo</a:t>
            </a:r>
            <a:r>
              <a:rPr lang="en-US" altLang="en-US" sz="2800" dirty="0"/>
              <a:t> </a:t>
            </a:r>
            <a:r>
              <a:rPr lang="en-US" altLang="en-US" sz="2800" dirty="0" err="1"/>
              <a:t>ra</a:t>
            </a:r>
            <a:r>
              <a:rPr lang="en-US" altLang="en-US" sz="2800" dirty="0"/>
              <a:t> </a:t>
            </a:r>
            <a:r>
              <a:rPr lang="en-US" altLang="en-US" sz="2800" dirty="0" err="1"/>
              <a:t>một</a:t>
            </a:r>
            <a:r>
              <a:rPr lang="en-US" altLang="en-US" sz="2800" dirty="0"/>
              <a:t> </a:t>
            </a:r>
            <a:r>
              <a:rPr lang="en-US" altLang="en-US" sz="2800" dirty="0" err="1"/>
              <a:t>đối</a:t>
            </a:r>
            <a:r>
              <a:rPr lang="en-US" altLang="en-US" sz="2800" dirty="0"/>
              <a:t> </a:t>
            </a:r>
            <a:r>
              <a:rPr lang="en-US" altLang="en-US" sz="2800" dirty="0" err="1"/>
              <a:t>tượng</a:t>
            </a:r>
            <a:r>
              <a:rPr lang="en-US" altLang="en-US" sz="2800" dirty="0"/>
              <a:t> clustered index, </a:t>
            </a:r>
            <a:r>
              <a:rPr lang="en-US" altLang="en-US" sz="2800" dirty="0" err="1"/>
              <a:t>nếu</a:t>
            </a:r>
            <a:r>
              <a:rPr lang="en-US" altLang="en-US" sz="2800" dirty="0"/>
              <a:t> clustered </a:t>
            </a:r>
            <a:r>
              <a:rPr lang="en-US" altLang="en-US" sz="2800" dirty="0" err="1"/>
              <a:t>không</a:t>
            </a:r>
            <a:r>
              <a:rPr lang="en-US" altLang="en-US" sz="2800" dirty="0"/>
              <a:t> </a:t>
            </a:r>
            <a:r>
              <a:rPr lang="en-US" altLang="en-US" sz="2800" dirty="0" err="1"/>
              <a:t>được</a:t>
            </a:r>
            <a:r>
              <a:rPr lang="en-US" altLang="en-US" sz="2800" dirty="0"/>
              <a:t> </a:t>
            </a:r>
            <a:r>
              <a:rPr lang="en-US" altLang="en-US" sz="2800" dirty="0" err="1"/>
              <a:t>chỉ</a:t>
            </a:r>
            <a:r>
              <a:rPr lang="en-US" altLang="en-US" sz="2800" dirty="0"/>
              <a:t> </a:t>
            </a:r>
            <a:r>
              <a:rPr lang="en-US" altLang="en-US" sz="2800" dirty="0" err="1"/>
              <a:t>định</a:t>
            </a:r>
            <a:r>
              <a:rPr lang="en-US" altLang="en-US" sz="2800" dirty="0"/>
              <a:t> </a:t>
            </a:r>
            <a:r>
              <a:rPr lang="en-US" altLang="en-US" sz="2800" dirty="0" err="1"/>
              <a:t>thì</a:t>
            </a:r>
            <a:r>
              <a:rPr lang="en-US" altLang="en-US" sz="2800" dirty="0"/>
              <a:t> </a:t>
            </a:r>
            <a:r>
              <a:rPr lang="en-US" altLang="en-US" sz="2800" dirty="0" err="1"/>
              <a:t>nonclustered</a:t>
            </a:r>
            <a:r>
              <a:rPr lang="en-US" altLang="en-US" sz="2800" dirty="0"/>
              <a:t> index </a:t>
            </a:r>
            <a:r>
              <a:rPr lang="en-US" altLang="en-US" sz="2800" dirty="0" err="1"/>
              <a:t>được</a:t>
            </a:r>
            <a:r>
              <a:rPr lang="en-US" altLang="en-US" sz="2800" dirty="0"/>
              <a:t> </a:t>
            </a:r>
            <a:r>
              <a:rPr lang="en-US" altLang="en-US" sz="2800" dirty="0" err="1"/>
              <a:t>tạo</a:t>
            </a:r>
            <a:r>
              <a:rPr lang="en-US" altLang="en-US" sz="2800" dirty="0"/>
              <a:t> </a:t>
            </a:r>
            <a:r>
              <a:rPr lang="en-US" altLang="en-US" sz="2800" dirty="0" err="1"/>
              <a:t>ra</a:t>
            </a:r>
            <a:endParaRPr lang="en-US" altLang="en-US" sz="2800" dirty="0"/>
          </a:p>
          <a:p>
            <a:pPr marL="914400" lvl="1" indent="-457200">
              <a:buFont typeface="Wingdings" panose="05000000000000000000" pitchFamily="2" charset="2"/>
              <a:buChar char="§"/>
            </a:pPr>
            <a:r>
              <a:rPr lang="en-US" altLang="en-US" sz="2800" i="1" dirty="0" err="1"/>
              <a:t>index_name</a:t>
            </a:r>
            <a:r>
              <a:rPr lang="en-US" altLang="en-US" sz="2800" i="1" dirty="0"/>
              <a:t>: </a:t>
            </a:r>
            <a:r>
              <a:rPr lang="en-US" altLang="en-US" sz="2800" dirty="0" err="1"/>
              <a:t>tên</a:t>
            </a:r>
            <a:r>
              <a:rPr lang="en-US" altLang="en-US" sz="2800" dirty="0"/>
              <a:t> </a:t>
            </a:r>
            <a:r>
              <a:rPr lang="en-US" altLang="en-US" sz="2800" dirty="0" err="1"/>
              <a:t>của</a:t>
            </a:r>
            <a:r>
              <a:rPr lang="en-US" altLang="en-US" sz="2800" dirty="0"/>
              <a:t> index, </a:t>
            </a:r>
            <a:r>
              <a:rPr lang="en-US" altLang="en-US" sz="2800" dirty="0" err="1"/>
              <a:t>là</a:t>
            </a:r>
            <a:r>
              <a:rPr lang="en-US" altLang="en-US" sz="2800" dirty="0"/>
              <a:t> </a:t>
            </a:r>
            <a:r>
              <a:rPr lang="en-US" altLang="en-US" sz="2800" dirty="0" err="1"/>
              <a:t>duy</a:t>
            </a:r>
            <a:r>
              <a:rPr lang="en-US" altLang="en-US" sz="2800" dirty="0"/>
              <a:t> </a:t>
            </a:r>
            <a:r>
              <a:rPr lang="en-US" altLang="en-US" sz="2800" dirty="0" err="1"/>
              <a:t>nhất</a:t>
            </a:r>
            <a:r>
              <a:rPr lang="en-US" altLang="en-US" sz="2800" dirty="0"/>
              <a:t> </a:t>
            </a:r>
            <a:r>
              <a:rPr lang="en-US" altLang="en-US" sz="2800" dirty="0" err="1"/>
              <a:t>trên</a:t>
            </a:r>
            <a:r>
              <a:rPr lang="en-US" altLang="en-US" sz="2800" dirty="0"/>
              <a:t> </a:t>
            </a:r>
            <a:r>
              <a:rPr lang="en-US" altLang="en-US" sz="2800" dirty="0" err="1"/>
              <a:t>một</a:t>
            </a:r>
            <a:r>
              <a:rPr lang="en-US" altLang="en-US" sz="2800" dirty="0"/>
              <a:t> table/view </a:t>
            </a:r>
            <a:r>
              <a:rPr lang="en-US" altLang="en-US" sz="2800" dirty="0" err="1"/>
              <a:t>nhưng</a:t>
            </a:r>
            <a:r>
              <a:rPr lang="en-US" altLang="en-US" sz="2800" dirty="0"/>
              <a:t> </a:t>
            </a:r>
            <a:r>
              <a:rPr lang="en-US" altLang="en-US" sz="2800" dirty="0" err="1"/>
              <a:t>không</a:t>
            </a:r>
            <a:r>
              <a:rPr lang="en-US" altLang="en-US" sz="2800" dirty="0"/>
              <a:t> </a:t>
            </a:r>
            <a:r>
              <a:rPr lang="en-US" altLang="en-US" sz="2800" dirty="0" err="1"/>
              <a:t>cần</a:t>
            </a:r>
            <a:r>
              <a:rPr lang="en-US" altLang="en-US" sz="2800" dirty="0"/>
              <a:t> </a:t>
            </a:r>
            <a:r>
              <a:rPr lang="en-US" altLang="en-US" sz="2800" dirty="0" err="1"/>
              <a:t>duy</a:t>
            </a:r>
            <a:r>
              <a:rPr lang="en-US" altLang="en-US" sz="2800" dirty="0"/>
              <a:t> </a:t>
            </a:r>
            <a:r>
              <a:rPr lang="en-US" altLang="en-US" sz="2800" dirty="0" err="1"/>
              <a:t>nhất</a:t>
            </a:r>
            <a:r>
              <a:rPr lang="en-US" altLang="en-US" sz="2800" dirty="0"/>
              <a:t> </a:t>
            </a:r>
            <a:r>
              <a:rPr lang="en-US" altLang="en-US" sz="2800" dirty="0" err="1"/>
              <a:t>trong</a:t>
            </a:r>
            <a:r>
              <a:rPr lang="en-US" altLang="en-US" sz="2800" dirty="0"/>
              <a:t> database</a:t>
            </a:r>
          </a:p>
          <a:p>
            <a:pPr marL="914400" lvl="1" indent="-457200">
              <a:buFont typeface="Wingdings" panose="05000000000000000000" pitchFamily="2" charset="2"/>
              <a:buChar char="§"/>
            </a:pPr>
            <a:endParaRPr lang="en-US" altLang="en-US" sz="2800" dirty="0"/>
          </a:p>
        </p:txBody>
      </p:sp>
    </p:spTree>
    <p:extLst>
      <p:ext uri="{BB962C8B-B14F-4D97-AF65-F5344CB8AC3E}">
        <p14:creationId xmlns:p14="http://schemas.microsoft.com/office/powerpoint/2010/main" val="122958519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0" y="349790"/>
            <a:ext cx="8223727" cy="1200329"/>
            <a:chOff x="6096000" y="2068962"/>
            <a:chExt cx="6744389" cy="1200329"/>
          </a:xfrm>
        </p:grpSpPr>
        <p:sp>
          <p:nvSpPr>
            <p:cNvPr id="21" name="文本框 20"/>
            <p:cNvSpPr txBox="1"/>
            <p:nvPr/>
          </p:nvSpPr>
          <p:spPr>
            <a:xfrm>
              <a:off x="6096000" y="2068962"/>
              <a:ext cx="6744389"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CLUSTER </a:t>
              </a:r>
              <a:r>
                <a:rPr lang="en-US" altLang="zh-CN" sz="3600" b="1" u="sng">
                  <a:solidFill>
                    <a:srgbClr val="D32F2F"/>
                  </a:solidFill>
                  <a:latin typeface="Calibri" panose="020F0502020204030204" pitchFamily="34" charset="0"/>
                </a:rPr>
                <a:t>INDEX VÀ </a:t>
              </a:r>
              <a:r>
                <a:rPr lang="en-US" altLang="zh-CN" sz="3600" b="1" u="sng" smtClean="0">
                  <a:solidFill>
                    <a:srgbClr val="D32F2F"/>
                  </a:solidFill>
                  <a:latin typeface="Calibri" panose="020F0502020204030204" pitchFamily="34" charset="0"/>
                </a:rPr>
                <a:t>NONCLUSTER INDEX</a:t>
              </a:r>
              <a:endParaRPr lang="en-US" altLang="zh-CN" sz="3600" b="1" u="sng">
                <a:solidFill>
                  <a:srgbClr val="D32F2F"/>
                </a:solidFill>
                <a:latin typeface="Calibri" panose="020F0502020204030204" pitchFamily="34" charset="0"/>
              </a:endParaRPr>
            </a:p>
            <a:p>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612475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altLang="en-US" sz="2800" smtClean="0"/>
              <a:t>Tham số</a:t>
            </a:r>
          </a:p>
          <a:p>
            <a:pPr marL="914400" lvl="1" indent="-457200">
              <a:buFont typeface="Wingdings" panose="05000000000000000000" pitchFamily="2" charset="2"/>
              <a:buChar char="§"/>
            </a:pPr>
            <a:r>
              <a:rPr lang="en-US" altLang="en-US" sz="2800" i="1" smtClean="0"/>
              <a:t>Table</a:t>
            </a:r>
            <a:r>
              <a:rPr lang="en-US" altLang="en-US" sz="2800" i="1"/>
              <a:t>: </a:t>
            </a:r>
            <a:r>
              <a:rPr lang="en-US" altLang="en-US" sz="2800"/>
              <a:t>là tên table chứa cột hoặc các cột được tạo index. </a:t>
            </a:r>
          </a:p>
          <a:p>
            <a:pPr marL="914400" lvl="1" indent="-457200">
              <a:buFont typeface="Wingdings" panose="05000000000000000000" pitchFamily="2" charset="2"/>
              <a:buChar char="§"/>
            </a:pPr>
            <a:r>
              <a:rPr lang="en-US" altLang="en-US" sz="2800" i="1"/>
              <a:t>View: là tên view được index. View này phải được định nghĩa với </a:t>
            </a:r>
            <a:r>
              <a:rPr lang="en-US" altLang="en-US" sz="2800"/>
              <a:t> </a:t>
            </a:r>
            <a:r>
              <a:rPr lang="en-US" altLang="en-US" sz="2800" smtClean="0"/>
              <a:t>SCHEMABINDING</a:t>
            </a:r>
          </a:p>
          <a:p>
            <a:pPr marL="914400" lvl="1" indent="-457200">
              <a:buFont typeface="Wingdings" panose="05000000000000000000" pitchFamily="2" charset="2"/>
              <a:buChar char="§"/>
            </a:pPr>
            <a:r>
              <a:rPr lang="en-US" altLang="en-US" sz="2800" i="1"/>
              <a:t>Column: </a:t>
            </a:r>
            <a:r>
              <a:rPr lang="en-US" altLang="en-US" sz="2800"/>
              <a:t>tên cột được tạo index </a:t>
            </a:r>
          </a:p>
          <a:p>
            <a:pPr marL="914400" lvl="1" indent="-457200">
              <a:buFont typeface="Wingdings" panose="05000000000000000000" pitchFamily="2" charset="2"/>
              <a:buChar char="§"/>
            </a:pPr>
            <a:r>
              <a:rPr lang="en-US" altLang="en-US" sz="2800"/>
              <a:t>[ASC | DESC]: tăng dần hoặc giảm dần, mặc nhiên là tăng dần</a:t>
            </a:r>
          </a:p>
          <a:p>
            <a:pPr marL="914400" lvl="1" indent="-457200">
              <a:buFont typeface="Wingdings" panose="05000000000000000000" pitchFamily="2" charset="2"/>
              <a:buChar char="§"/>
            </a:pPr>
            <a:r>
              <a:rPr lang="en-US" altLang="en-US" sz="2800"/>
              <a:t>DROP_EXISTING: các clustered hoặc nonclustered index đã có trước đó sẽ bị xoá khi một index mới trùng tên được tạo ra. </a:t>
            </a:r>
          </a:p>
          <a:p>
            <a:pPr marL="914400" lvl="1" indent="-457200">
              <a:buFont typeface="Wingdings" panose="05000000000000000000" pitchFamily="2" charset="2"/>
              <a:buChar char="§"/>
            </a:pPr>
            <a:endParaRPr lang="en-US" altLang="en-US" sz="2800"/>
          </a:p>
          <a:p>
            <a:pPr marL="914400" lvl="1" indent="-457200">
              <a:lnSpc>
                <a:spcPct val="150000"/>
              </a:lnSpc>
              <a:buFont typeface="Wingdings" panose="05000000000000000000" pitchFamily="2" charset="2"/>
              <a:buChar char="§"/>
            </a:pPr>
            <a:endParaRPr lang="en-US" altLang="en-US" sz="2800"/>
          </a:p>
        </p:txBody>
      </p:sp>
    </p:spTree>
    <p:extLst>
      <p:ext uri="{BB962C8B-B14F-4D97-AF65-F5344CB8AC3E}">
        <p14:creationId xmlns:p14="http://schemas.microsoft.com/office/powerpoint/2010/main" val="129106570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0" y="349790"/>
            <a:ext cx="8223727" cy="1200329"/>
            <a:chOff x="6096000" y="2068962"/>
            <a:chExt cx="6744389" cy="1200329"/>
          </a:xfrm>
        </p:grpSpPr>
        <p:sp>
          <p:nvSpPr>
            <p:cNvPr id="21" name="文本框 20"/>
            <p:cNvSpPr txBox="1"/>
            <p:nvPr/>
          </p:nvSpPr>
          <p:spPr>
            <a:xfrm>
              <a:off x="6096000" y="2068962"/>
              <a:ext cx="6744389"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CLUSTER </a:t>
              </a:r>
              <a:r>
                <a:rPr lang="en-US" altLang="zh-CN" sz="3600" b="1" u="sng">
                  <a:solidFill>
                    <a:srgbClr val="D32F2F"/>
                  </a:solidFill>
                  <a:latin typeface="Calibri" panose="020F0502020204030204" pitchFamily="34" charset="0"/>
                </a:rPr>
                <a:t>INDEX VÀ </a:t>
              </a:r>
              <a:r>
                <a:rPr lang="en-US" altLang="zh-CN" sz="3600" b="1" u="sng" smtClean="0">
                  <a:solidFill>
                    <a:srgbClr val="D32F2F"/>
                  </a:solidFill>
                  <a:latin typeface="Calibri" panose="020F0502020204030204" pitchFamily="34" charset="0"/>
                </a:rPr>
                <a:t>NONCLUSTER INDEX</a:t>
              </a:r>
              <a:endParaRPr lang="en-US" altLang="zh-CN" sz="3600" b="1" u="sng">
                <a:solidFill>
                  <a:srgbClr val="D32F2F"/>
                </a:solidFill>
                <a:latin typeface="Calibri" panose="020F0502020204030204" pitchFamily="34" charset="0"/>
              </a:endParaRPr>
            </a:p>
            <a:p>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432137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altLang="en-US" sz="2800"/>
              <a:t>Microsoft® SQL Server™ </a:t>
            </a:r>
            <a:r>
              <a:rPr lang="en-US" altLang="en-US" sz="2800" smtClean="0"/>
              <a:t>tự </a:t>
            </a:r>
            <a:r>
              <a:rPr lang="en-US" altLang="en-US" sz="2800"/>
              <a:t>động tạo unique indexes để thực hiện PRIMARY KEY và  UNIQUE constraints. </a:t>
            </a:r>
          </a:p>
          <a:p>
            <a:pPr marL="457200" indent="-457200">
              <a:lnSpc>
                <a:spcPct val="150000"/>
              </a:lnSpc>
              <a:buFont typeface="Wingdings" panose="05000000000000000000" pitchFamily="2" charset="2"/>
              <a:buChar char="Ø"/>
            </a:pPr>
            <a:r>
              <a:rPr lang="en-US" altLang="en-US" sz="2800" smtClean="0"/>
              <a:t>Chỉ </a:t>
            </a:r>
            <a:r>
              <a:rPr lang="en-US" altLang="en-US" sz="2800"/>
              <a:t>có owner của table mới có thể tạo indexes trên table </a:t>
            </a:r>
            <a:r>
              <a:rPr lang="en-US" altLang="en-US" sz="2800" smtClean="0"/>
              <a:t>đó.</a:t>
            </a:r>
          </a:p>
          <a:p>
            <a:pPr marL="457200" indent="-457200">
              <a:lnSpc>
                <a:spcPct val="150000"/>
              </a:lnSpc>
              <a:buFont typeface="Wingdings" panose="05000000000000000000" pitchFamily="2" charset="2"/>
              <a:buChar char="Ø"/>
            </a:pPr>
            <a:r>
              <a:rPr lang="en-US" altLang="en-US" sz="2800" smtClean="0"/>
              <a:t>Chỉ </a:t>
            </a:r>
            <a:r>
              <a:rPr lang="en-US" altLang="en-US" sz="2800"/>
              <a:t>có một clustered index trên mỗi </a:t>
            </a:r>
            <a:r>
              <a:rPr lang="en-US" altLang="en-US" sz="2800" smtClean="0"/>
              <a:t>table.</a:t>
            </a:r>
          </a:p>
          <a:p>
            <a:pPr marL="457200" indent="-457200">
              <a:buFont typeface="Wingdings" panose="05000000000000000000" pitchFamily="2" charset="2"/>
              <a:buChar char="§"/>
            </a:pPr>
            <a:endParaRPr lang="en-US" altLang="en-US" sz="2800"/>
          </a:p>
          <a:p>
            <a:pPr marL="914400" lvl="1" indent="-457200">
              <a:lnSpc>
                <a:spcPct val="150000"/>
              </a:lnSpc>
              <a:buFont typeface="Wingdings" panose="05000000000000000000" pitchFamily="2" charset="2"/>
              <a:buChar char="§"/>
            </a:pPr>
            <a:endParaRPr lang="en-US" altLang="en-US" sz="2800"/>
          </a:p>
        </p:txBody>
      </p:sp>
    </p:spTree>
    <p:extLst>
      <p:ext uri="{BB962C8B-B14F-4D97-AF65-F5344CB8AC3E}">
        <p14:creationId xmlns:p14="http://schemas.microsoft.com/office/powerpoint/2010/main" val="426121768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0" y="349790"/>
            <a:ext cx="8223727" cy="1200329"/>
            <a:chOff x="6096000" y="2068962"/>
            <a:chExt cx="6744389" cy="1200329"/>
          </a:xfrm>
        </p:grpSpPr>
        <p:sp>
          <p:nvSpPr>
            <p:cNvPr id="21" name="文本框 20"/>
            <p:cNvSpPr txBox="1"/>
            <p:nvPr/>
          </p:nvSpPr>
          <p:spPr>
            <a:xfrm>
              <a:off x="6096000" y="2068962"/>
              <a:ext cx="6744389"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CLUSTER </a:t>
              </a:r>
              <a:r>
                <a:rPr lang="en-US" altLang="zh-CN" sz="3600" b="1" u="sng">
                  <a:solidFill>
                    <a:srgbClr val="D32F2F"/>
                  </a:solidFill>
                  <a:latin typeface="Calibri" panose="020F0502020204030204" pitchFamily="34" charset="0"/>
                </a:rPr>
                <a:t>INDEX VÀ </a:t>
              </a:r>
              <a:r>
                <a:rPr lang="en-US" altLang="zh-CN" sz="3600" b="1" u="sng" smtClean="0">
                  <a:solidFill>
                    <a:srgbClr val="D32F2F"/>
                  </a:solidFill>
                  <a:latin typeface="Calibri" panose="020F0502020204030204" pitchFamily="34" charset="0"/>
                </a:rPr>
                <a:t>NONCLUSTER INDEX</a:t>
              </a:r>
              <a:endParaRPr lang="en-US" altLang="zh-CN" sz="3600" b="1" u="sng">
                <a:solidFill>
                  <a:srgbClr val="D32F2F"/>
                </a:solidFill>
                <a:latin typeface="Calibri" panose="020F0502020204030204" pitchFamily="34" charset="0"/>
              </a:endParaRPr>
            </a:p>
            <a:p>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626036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altLang="en-US" sz="2800" smtClean="0"/>
              <a:t>Có </a:t>
            </a:r>
            <a:r>
              <a:rPr lang="en-US" altLang="en-US" sz="2800"/>
              <a:t>tối đa 249 nonclustered indexes trên mỗi table (kể cả indexes được tạo bởi  PRIMARY KEY hoặc UNIQUE constraints</a:t>
            </a:r>
            <a:r>
              <a:rPr lang="en-US" altLang="en-US" sz="2800" smtClean="0"/>
              <a:t>).</a:t>
            </a:r>
          </a:p>
          <a:p>
            <a:pPr marL="457200" indent="-457200">
              <a:lnSpc>
                <a:spcPct val="150000"/>
              </a:lnSpc>
              <a:buFont typeface="Wingdings" panose="05000000000000000000" pitchFamily="2" charset="2"/>
              <a:buChar char="Ø"/>
            </a:pPr>
            <a:r>
              <a:rPr lang="en-US" altLang="en-US" sz="2800" smtClean="0"/>
              <a:t>Kích </a:t>
            </a:r>
            <a:r>
              <a:rPr lang="en-US" altLang="en-US" sz="2800"/>
              <a:t>thước tối đa của các cột nonvariable-length của index là 900 bytes. Ví dụ, một index không thể được tạo trên 3 columns mà các có kiểu </a:t>
            </a:r>
            <a:r>
              <a:rPr lang="en-US" altLang="en-US" sz="2800" b="1"/>
              <a:t>char(300)</a:t>
            </a:r>
            <a:r>
              <a:rPr lang="en-US" altLang="en-US" sz="2800"/>
              <a:t>, </a:t>
            </a:r>
            <a:r>
              <a:rPr lang="en-US" altLang="en-US" sz="2800" b="1"/>
              <a:t>char(300)</a:t>
            </a:r>
            <a:r>
              <a:rPr lang="en-US" altLang="en-US" sz="2800"/>
              <a:t>, và </a:t>
            </a:r>
            <a:r>
              <a:rPr lang="en-US" altLang="en-US" sz="2800" b="1"/>
              <a:t>char (301</a:t>
            </a:r>
            <a:r>
              <a:rPr lang="en-US" altLang="en-US" sz="2800" b="1" smtClean="0"/>
              <a:t>)</a:t>
            </a:r>
            <a:r>
              <a:rPr lang="en-US" altLang="en-US" sz="2800" smtClean="0"/>
              <a:t>.</a:t>
            </a:r>
          </a:p>
          <a:p>
            <a:pPr marL="457200" indent="-457200">
              <a:lnSpc>
                <a:spcPct val="150000"/>
              </a:lnSpc>
              <a:buFont typeface="Wingdings" panose="05000000000000000000" pitchFamily="2" charset="2"/>
              <a:buChar char="Ø"/>
            </a:pPr>
            <a:r>
              <a:rPr lang="en-US" altLang="en-US" sz="2800" smtClean="0"/>
              <a:t>Số </a:t>
            </a:r>
            <a:r>
              <a:rPr lang="en-US" altLang="en-US" sz="2800"/>
              <a:t>lượng tối đa của các cột trên một index là 16. </a:t>
            </a:r>
          </a:p>
          <a:p>
            <a:pPr marL="457200" indent="-457200">
              <a:buFont typeface="Wingdings" panose="05000000000000000000" pitchFamily="2" charset="2"/>
              <a:buChar char="§"/>
            </a:pPr>
            <a:endParaRPr lang="en-US" altLang="en-US" sz="2800"/>
          </a:p>
          <a:p>
            <a:pPr marL="914400" lvl="1" indent="-457200">
              <a:lnSpc>
                <a:spcPct val="150000"/>
              </a:lnSpc>
              <a:buFont typeface="Wingdings" panose="05000000000000000000" pitchFamily="2" charset="2"/>
              <a:buChar char="§"/>
            </a:pPr>
            <a:endParaRPr lang="en-US" altLang="en-US" sz="2800"/>
          </a:p>
        </p:txBody>
      </p:sp>
    </p:spTree>
    <p:extLst>
      <p:ext uri="{BB962C8B-B14F-4D97-AF65-F5344CB8AC3E}">
        <p14:creationId xmlns:p14="http://schemas.microsoft.com/office/powerpoint/2010/main" val="4189851013"/>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48" y="349790"/>
            <a:ext cx="8310224" cy="1200329"/>
            <a:chOff x="6096000" y="2068962"/>
            <a:chExt cx="6815327" cy="1200329"/>
          </a:xfrm>
        </p:grpSpPr>
        <p:sp>
          <p:nvSpPr>
            <p:cNvPr id="21" name="文本框 20"/>
            <p:cNvSpPr txBox="1"/>
            <p:nvPr/>
          </p:nvSpPr>
          <p:spPr>
            <a:xfrm>
              <a:off x="6096000" y="2068962"/>
              <a:ext cx="6815327"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dirty="0" smtClean="0">
                  <a:solidFill>
                    <a:srgbClr val="D32F2F"/>
                  </a:solidFill>
                  <a:latin typeface="Calibri" panose="020F0502020204030204" pitchFamily="34" charset="0"/>
                </a:rPr>
                <a:t>. SỬ DỤNG INDEX TRONG CÂU TRUY VẤN</a:t>
              </a:r>
              <a:endParaRPr lang="en-US" altLang="zh-CN" sz="3600" b="1" u="sng" dirty="0">
                <a:solidFill>
                  <a:srgbClr val="D32F2F"/>
                </a:solidFill>
                <a:latin typeface="Calibri" panose="020F0502020204030204" pitchFamily="34" charset="0"/>
              </a:endParaRPr>
            </a:p>
            <a:p>
              <a:endParaRPr lang="vi-V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294750" y="1117043"/>
            <a:ext cx="10141630" cy="4431983"/>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vi-VN" sz="2800" dirty="0"/>
              <a:t>Trong một câu lệnh SQL, một điều kiện tìm kiếm ở mệnh đề WHERE được gọi là sargable (viết tắt từ </a:t>
            </a:r>
            <a:r>
              <a:rPr lang="vi-VN" sz="2800" b="1" dirty="0"/>
              <a:t>Search Argument-Able</a:t>
            </a:r>
            <a:r>
              <a:rPr lang="vi-VN" sz="2800" dirty="0"/>
              <a:t>) nếu index có thể được sử dụng khi thực hiện câu </a:t>
            </a:r>
            <a:r>
              <a:rPr lang="vi-VN" sz="2800" dirty="0" smtClean="0"/>
              <a:t>lện</a:t>
            </a:r>
            <a:r>
              <a:rPr lang="en-US" sz="2800" dirty="0" smtClean="0"/>
              <a:t>h.</a:t>
            </a:r>
          </a:p>
          <a:p>
            <a:pPr marL="457200" indent="-457200">
              <a:lnSpc>
                <a:spcPct val="150000"/>
              </a:lnSpc>
              <a:buFont typeface="Wingdings" panose="05000000000000000000" pitchFamily="2" charset="2"/>
              <a:buChar char="Ø"/>
            </a:pPr>
            <a:r>
              <a:rPr lang="en-US" sz="2800" dirty="0" err="1" smtClean="0"/>
              <a:t>Ví</a:t>
            </a:r>
            <a:r>
              <a:rPr lang="en-US" sz="2800" dirty="0" smtClean="0"/>
              <a:t> </a:t>
            </a:r>
            <a:r>
              <a:rPr lang="en-US" sz="2800" dirty="0" err="1" smtClean="0"/>
              <a:t>dụ</a:t>
            </a:r>
            <a:r>
              <a:rPr lang="en-US" sz="2800" dirty="0" smtClean="0"/>
              <a:t>:</a:t>
            </a:r>
            <a:endParaRPr lang="en-US" altLang="en-US" sz="2800" dirty="0"/>
          </a:p>
          <a:p>
            <a:pPr>
              <a:lnSpc>
                <a:spcPct val="150000"/>
              </a:lnSpc>
            </a:pPr>
            <a:r>
              <a:rPr lang="en-US" sz="2400" b="1" dirty="0"/>
              <a:t>SELECT * FROM </a:t>
            </a:r>
            <a:r>
              <a:rPr lang="en-US" sz="2400" b="1" dirty="0" smtClean="0"/>
              <a:t>Customer </a:t>
            </a:r>
            <a:r>
              <a:rPr lang="en-US" sz="2400" b="1" dirty="0"/>
              <a:t>WHERE </a:t>
            </a:r>
            <a:r>
              <a:rPr lang="en-US" sz="2400" b="1" dirty="0" err="1">
                <a:solidFill>
                  <a:srgbClr val="FF0000"/>
                </a:solidFill>
              </a:rPr>
              <a:t>CustomerID</a:t>
            </a:r>
            <a:r>
              <a:rPr lang="en-US" sz="2400" b="1" dirty="0"/>
              <a:t> = </a:t>
            </a:r>
            <a:r>
              <a:rPr lang="en-US" sz="2400" b="1" dirty="0" smtClean="0"/>
              <a:t>1234</a:t>
            </a:r>
            <a:endParaRPr lang="en-US" altLang="en-US" sz="2400" dirty="0"/>
          </a:p>
          <a:p>
            <a:pPr>
              <a:lnSpc>
                <a:spcPct val="150000"/>
              </a:lnSpc>
            </a:pPr>
            <a:r>
              <a:rPr lang="en-US" altLang="en-US" sz="2400" dirty="0" smtClean="0"/>
              <a:t>*</a:t>
            </a:r>
            <a:r>
              <a:rPr lang="en-US" altLang="en-US" sz="2400" dirty="0" err="1" smtClean="0"/>
              <a:t>CustomerID</a:t>
            </a:r>
            <a:r>
              <a:rPr lang="en-US" altLang="en-US" sz="2400" dirty="0" smtClean="0"/>
              <a:t>: </a:t>
            </a:r>
            <a:r>
              <a:rPr lang="en-US" altLang="en-US" sz="2400" dirty="0" err="1" smtClean="0"/>
              <a:t>là</a:t>
            </a:r>
            <a:r>
              <a:rPr lang="en-US" altLang="en-US" sz="2400" dirty="0" smtClean="0"/>
              <a:t> </a:t>
            </a:r>
            <a:r>
              <a:rPr lang="en-US" altLang="en-US" sz="2400" dirty="0" err="1" smtClean="0"/>
              <a:t>cột</a:t>
            </a:r>
            <a:r>
              <a:rPr lang="en-US" altLang="en-US" sz="2400" dirty="0" smtClean="0"/>
              <a:t> Index</a:t>
            </a:r>
            <a:endParaRPr lang="en-US" altLang="en-US" sz="2400" dirty="0"/>
          </a:p>
        </p:txBody>
      </p:sp>
    </p:spTree>
    <p:extLst>
      <p:ext uri="{BB962C8B-B14F-4D97-AF65-F5344CB8AC3E}">
        <p14:creationId xmlns:p14="http://schemas.microsoft.com/office/powerpoint/2010/main" val="335401787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48" y="349790"/>
            <a:ext cx="8310224" cy="1200329"/>
            <a:chOff x="6096000" y="2068962"/>
            <a:chExt cx="6815327" cy="1200329"/>
          </a:xfrm>
        </p:grpSpPr>
        <p:sp>
          <p:nvSpPr>
            <p:cNvPr id="21" name="文本框 20"/>
            <p:cNvSpPr txBox="1"/>
            <p:nvPr/>
          </p:nvSpPr>
          <p:spPr>
            <a:xfrm>
              <a:off x="6096000" y="2068962"/>
              <a:ext cx="6815327"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dirty="0" smtClean="0">
                  <a:solidFill>
                    <a:srgbClr val="D32F2F"/>
                  </a:solidFill>
                  <a:latin typeface="Calibri" panose="020F0502020204030204" pitchFamily="34" charset="0"/>
                </a:rPr>
                <a:t>. SỬ DỤNG INDEX TRONG CÂU TRUY VẤN</a:t>
              </a:r>
              <a:endParaRPr lang="en-US" altLang="zh-CN" sz="3600" b="1" u="sng" dirty="0">
                <a:solidFill>
                  <a:srgbClr val="D32F2F"/>
                </a:solidFill>
                <a:latin typeface="Calibri" panose="020F0502020204030204" pitchFamily="34" charset="0"/>
              </a:endParaRPr>
            </a:p>
            <a:p>
              <a:endParaRPr lang="vi-V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294750" y="1117043"/>
            <a:ext cx="10141630" cy="489364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sz="2800" dirty="0" smtClean="0"/>
              <a:t>C</a:t>
            </a:r>
            <a:r>
              <a:rPr lang="vi-VN" sz="2800" dirty="0" smtClean="0"/>
              <a:t>ột </a:t>
            </a:r>
            <a:r>
              <a:rPr lang="vi-VN" sz="2800" dirty="0"/>
              <a:t>cần tìm phải đứng một mình ở một phía của biểu thức tìm kiếm, nói cách khác là không có hàm số hay phép tính toán nào áp dụng trên cột </a:t>
            </a:r>
            <a:r>
              <a:rPr lang="vi-VN" sz="2800" dirty="0" smtClean="0"/>
              <a:t>đó</a:t>
            </a:r>
            <a:r>
              <a:rPr lang="en-US" sz="2800" dirty="0"/>
              <a:t> </a:t>
            </a:r>
            <a:r>
              <a:rPr lang="en-US" sz="2800" dirty="0" err="1" smtClean="0"/>
              <a:t>thì</a:t>
            </a:r>
            <a:r>
              <a:rPr lang="en-US" sz="2800" dirty="0" smtClean="0"/>
              <a:t> Index </a:t>
            </a:r>
            <a:r>
              <a:rPr lang="en-US" sz="2800" dirty="0" err="1" smtClean="0"/>
              <a:t>mới</a:t>
            </a:r>
            <a:r>
              <a:rPr lang="en-US" sz="2800" dirty="0" smtClean="0"/>
              <a:t> </a:t>
            </a:r>
            <a:r>
              <a:rPr lang="en-US" sz="2800" dirty="0" err="1" smtClean="0"/>
              <a:t>được</a:t>
            </a:r>
            <a:r>
              <a:rPr lang="en-US" sz="2800" dirty="0" smtClean="0"/>
              <a:t> </a:t>
            </a:r>
            <a:r>
              <a:rPr lang="en-US" sz="2800" dirty="0" err="1" smtClean="0"/>
              <a:t>sử</a:t>
            </a:r>
            <a:r>
              <a:rPr lang="en-US" sz="2800" dirty="0" smtClean="0"/>
              <a:t> </a:t>
            </a:r>
            <a:r>
              <a:rPr lang="en-US" sz="2800" dirty="0" err="1" smtClean="0"/>
              <a:t>dụng</a:t>
            </a:r>
            <a:r>
              <a:rPr lang="en-US" sz="2800" dirty="0" smtClean="0"/>
              <a:t>.</a:t>
            </a:r>
          </a:p>
          <a:p>
            <a:pPr marL="457200" indent="-457200">
              <a:lnSpc>
                <a:spcPct val="150000"/>
              </a:lnSpc>
              <a:buFont typeface="Wingdings" panose="05000000000000000000" pitchFamily="2" charset="2"/>
              <a:buChar char="Ø"/>
            </a:pPr>
            <a:r>
              <a:rPr lang="en-US" sz="2800" dirty="0" err="1" smtClean="0"/>
              <a:t>Ví</a:t>
            </a:r>
            <a:r>
              <a:rPr lang="en-US" sz="2800" dirty="0" smtClean="0"/>
              <a:t> </a:t>
            </a:r>
            <a:r>
              <a:rPr lang="en-US" sz="2800" dirty="0" err="1" smtClean="0"/>
              <a:t>dụ</a:t>
            </a:r>
            <a:r>
              <a:rPr lang="en-US" sz="2800" dirty="0" smtClean="0"/>
              <a:t>:</a:t>
            </a:r>
            <a:endParaRPr lang="en-US" altLang="en-US" sz="2800" dirty="0"/>
          </a:p>
          <a:p>
            <a:pPr>
              <a:lnSpc>
                <a:spcPct val="150000"/>
              </a:lnSpc>
            </a:pPr>
            <a:r>
              <a:rPr lang="en-US" sz="2400" dirty="0"/>
              <a:t>-- </a:t>
            </a:r>
            <a:r>
              <a:rPr lang="en-US" sz="2400" dirty="0" err="1"/>
              <a:t>câu</a:t>
            </a:r>
            <a:r>
              <a:rPr lang="en-US" sz="2400" dirty="0"/>
              <a:t> </a:t>
            </a:r>
            <a:r>
              <a:rPr lang="en-US" sz="2400" dirty="0" err="1"/>
              <a:t>lệnh</a:t>
            </a:r>
            <a:r>
              <a:rPr lang="en-US" sz="2400" dirty="0"/>
              <a:t> 1 (non-</a:t>
            </a:r>
            <a:r>
              <a:rPr lang="en-US" sz="2400" dirty="0" err="1"/>
              <a:t>sargable</a:t>
            </a:r>
            <a:r>
              <a:rPr lang="en-US" sz="2400" dirty="0"/>
              <a:t>) </a:t>
            </a:r>
            <a:endParaRPr lang="en-US" sz="2400" dirty="0" smtClean="0"/>
          </a:p>
          <a:p>
            <a:pPr>
              <a:lnSpc>
                <a:spcPct val="150000"/>
              </a:lnSpc>
            </a:pPr>
            <a:r>
              <a:rPr lang="en-US" sz="2400" b="1" dirty="0" smtClean="0"/>
              <a:t>SELECT </a:t>
            </a:r>
            <a:r>
              <a:rPr lang="en-US" sz="2400" b="1" dirty="0"/>
              <a:t>* FROM </a:t>
            </a:r>
            <a:r>
              <a:rPr lang="en-US" sz="2400" b="1" dirty="0" smtClean="0"/>
              <a:t>Customer </a:t>
            </a:r>
            <a:r>
              <a:rPr lang="en-US" sz="2400" b="1" dirty="0"/>
              <a:t>WHERE </a:t>
            </a:r>
            <a:r>
              <a:rPr lang="en-US" sz="2400" b="1" dirty="0" err="1" smtClean="0">
                <a:solidFill>
                  <a:srgbClr val="FF0000"/>
                </a:solidFill>
              </a:rPr>
              <a:t>CustomerID</a:t>
            </a:r>
            <a:r>
              <a:rPr lang="en-US" sz="2400" b="1" dirty="0" smtClean="0">
                <a:solidFill>
                  <a:srgbClr val="FF0000"/>
                </a:solidFill>
              </a:rPr>
              <a:t> + 2</a:t>
            </a:r>
            <a:r>
              <a:rPr lang="en-US" sz="2400" b="1" dirty="0" smtClean="0"/>
              <a:t> = </a:t>
            </a:r>
            <a:r>
              <a:rPr lang="en-US" sz="2400" b="1" dirty="0"/>
              <a:t>11002 </a:t>
            </a:r>
            <a:endParaRPr lang="en-US" sz="2400" b="1" dirty="0" smtClean="0"/>
          </a:p>
          <a:p>
            <a:pPr>
              <a:lnSpc>
                <a:spcPct val="150000"/>
              </a:lnSpc>
            </a:pPr>
            <a:r>
              <a:rPr lang="en-US" sz="2400" dirty="0" smtClean="0"/>
              <a:t>-- </a:t>
            </a:r>
            <a:r>
              <a:rPr lang="en-US" sz="2400" dirty="0" err="1"/>
              <a:t>câu</a:t>
            </a:r>
            <a:r>
              <a:rPr lang="en-US" sz="2400" dirty="0"/>
              <a:t> </a:t>
            </a:r>
            <a:r>
              <a:rPr lang="en-US" sz="2400" dirty="0" err="1"/>
              <a:t>lệnh</a:t>
            </a:r>
            <a:r>
              <a:rPr lang="en-US" sz="2400" dirty="0"/>
              <a:t> 2 (</a:t>
            </a:r>
            <a:r>
              <a:rPr lang="en-US" sz="2400" dirty="0" err="1"/>
              <a:t>sargable</a:t>
            </a:r>
            <a:r>
              <a:rPr lang="en-US" sz="2400" dirty="0"/>
              <a:t>) </a:t>
            </a:r>
            <a:endParaRPr lang="en-US" sz="2400" dirty="0" smtClean="0"/>
          </a:p>
          <a:p>
            <a:pPr>
              <a:lnSpc>
                <a:spcPct val="150000"/>
              </a:lnSpc>
            </a:pPr>
            <a:r>
              <a:rPr lang="en-US" sz="2400" b="1" dirty="0" smtClean="0"/>
              <a:t>SELECT </a:t>
            </a:r>
            <a:r>
              <a:rPr lang="en-US" sz="2400" b="1" dirty="0"/>
              <a:t>* FROM </a:t>
            </a:r>
            <a:r>
              <a:rPr lang="en-US" sz="2400" b="1" dirty="0" smtClean="0"/>
              <a:t>Customer </a:t>
            </a:r>
            <a:r>
              <a:rPr lang="en-US" sz="2400" b="1" dirty="0"/>
              <a:t>WHERE </a:t>
            </a:r>
            <a:r>
              <a:rPr lang="en-US" sz="2400" b="1" dirty="0" err="1">
                <a:solidFill>
                  <a:srgbClr val="FF0000"/>
                </a:solidFill>
              </a:rPr>
              <a:t>CustomerID</a:t>
            </a:r>
            <a:r>
              <a:rPr lang="en-US" sz="2400" b="1" dirty="0"/>
              <a:t> = 11000</a:t>
            </a:r>
            <a:endParaRPr lang="en-US" altLang="en-US" sz="2400" b="1" dirty="0"/>
          </a:p>
        </p:txBody>
      </p:sp>
    </p:spTree>
    <p:extLst>
      <p:ext uri="{BB962C8B-B14F-4D97-AF65-F5344CB8AC3E}">
        <p14:creationId xmlns:p14="http://schemas.microsoft.com/office/powerpoint/2010/main" val="29039785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500" y="3016513"/>
            <a:ext cx="3049233"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smtClean="0">
                <a:solidFill>
                  <a:schemeClr val="accent1"/>
                </a:solidFill>
                <a:latin typeface="Cambria" panose="02040503050406030204" pitchFamily="18" charset="0"/>
                <a:ea typeface="+mj-ea"/>
                <a:cs typeface="经典综艺体简" panose="02010609000101010101" pitchFamily="49" charset="-122"/>
              </a:rPr>
              <a:t>NỘI DUNG</a:t>
            </a:r>
            <a:endParaRPr lang="en-US" altLang="zh-CN" sz="4800" b="1" dirty="0">
              <a:solidFill>
                <a:schemeClr val="accent1"/>
              </a:solidFill>
              <a:latin typeface="Cambria" panose="02040503050406030204" pitchFamily="18" charset="0"/>
              <a:ea typeface="+mj-ea"/>
              <a:cs typeface="经典综艺体简" panose="02010609000101010101" pitchFamily="49" charset="-122"/>
            </a:endParaRPr>
          </a:p>
        </p:txBody>
      </p:sp>
      <p:sp>
        <p:nvSpPr>
          <p:cNvPr id="5" name="文本框 4"/>
          <p:cNvSpPr txBox="1"/>
          <p:nvPr/>
        </p:nvSpPr>
        <p:spPr>
          <a:xfrm>
            <a:off x="5397959" y="1342341"/>
            <a:ext cx="4088170" cy="584775"/>
          </a:xfrm>
          <a:prstGeom prst="rect">
            <a:avLst/>
          </a:prstGeom>
          <a:noFill/>
        </p:spPr>
        <p:txBody>
          <a:bodyPr wrap="none" rtlCol="0">
            <a:spAutoFit/>
            <a:scene3d>
              <a:camera prst="orthographicFront"/>
              <a:lightRig rig="threePt" dir="t"/>
            </a:scene3d>
            <a:sp3d contourW="12700"/>
          </a:bodyPr>
          <a:lstStyle/>
          <a:p>
            <a:r>
              <a:rPr lang="en-US" altLang="zh-CN" sz="3200" b="1" smtClean="0">
                <a:solidFill>
                  <a:schemeClr val="accent2"/>
                </a:solidFill>
                <a:latin typeface="Cambria" panose="02040503050406030204" pitchFamily="18" charset="0"/>
              </a:rPr>
              <a:t>GIỚI THIỆU CHỈ MỤC</a:t>
            </a:r>
            <a:endParaRPr lang="en-US" altLang="zh-CN" sz="3200" b="1" dirty="0">
              <a:solidFill>
                <a:schemeClr val="accent2"/>
              </a:solidFill>
              <a:latin typeface="Cambria" panose="02040503050406030204" pitchFamily="18" charset="0"/>
            </a:endParaRPr>
          </a:p>
        </p:txBody>
      </p:sp>
      <p:sp>
        <p:nvSpPr>
          <p:cNvPr id="8" name="文本框 7"/>
          <p:cNvSpPr txBox="1"/>
          <p:nvPr/>
        </p:nvSpPr>
        <p:spPr>
          <a:xfrm>
            <a:off x="5397959" y="2370182"/>
            <a:ext cx="6396688" cy="1077218"/>
          </a:xfrm>
          <a:prstGeom prst="rect">
            <a:avLst/>
          </a:prstGeom>
          <a:noFill/>
        </p:spPr>
        <p:txBody>
          <a:bodyPr wrap="none" rtlCol="0">
            <a:spAutoFit/>
            <a:scene3d>
              <a:camera prst="orthographicFront"/>
              <a:lightRig rig="threePt" dir="t"/>
            </a:scene3d>
            <a:sp3d contourW="12700"/>
          </a:bodyPr>
          <a:lstStyle/>
          <a:p>
            <a:r>
              <a:rPr lang="en-US" altLang="zh-CN" sz="3200" b="1" smtClean="0">
                <a:solidFill>
                  <a:schemeClr val="accent2"/>
                </a:solidFill>
                <a:latin typeface="Cambria" panose="02040503050406030204" pitchFamily="18" charset="0"/>
              </a:rPr>
              <a:t>CLUSTER INDEX VÀ NONCLUSTER</a:t>
            </a:r>
            <a:br>
              <a:rPr lang="en-US" altLang="zh-CN" sz="3200" b="1" smtClean="0">
                <a:solidFill>
                  <a:schemeClr val="accent2"/>
                </a:solidFill>
                <a:latin typeface="Cambria" panose="02040503050406030204" pitchFamily="18" charset="0"/>
              </a:rPr>
            </a:br>
            <a:r>
              <a:rPr lang="en-US" altLang="zh-CN" sz="3200" b="1" smtClean="0">
                <a:solidFill>
                  <a:schemeClr val="accent2"/>
                </a:solidFill>
                <a:latin typeface="Cambria" panose="02040503050406030204" pitchFamily="18" charset="0"/>
              </a:rPr>
              <a:t>INDEX</a:t>
            </a:r>
            <a:endParaRPr lang="en-US" altLang="zh-CN" sz="3200" b="1" dirty="0">
              <a:solidFill>
                <a:schemeClr val="accent2"/>
              </a:solidFill>
              <a:latin typeface="Cambria" panose="02040503050406030204" pitchFamily="18" charset="0"/>
            </a:endParaRPr>
          </a:p>
        </p:txBody>
      </p:sp>
      <p:sp>
        <p:nvSpPr>
          <p:cNvPr id="16" name="文本框 15"/>
          <p:cNvSpPr txBox="1"/>
          <p:nvPr/>
        </p:nvSpPr>
        <p:spPr>
          <a:xfrm>
            <a:off x="4532990" y="1276383"/>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01.</a:t>
            </a:r>
          </a:p>
        </p:txBody>
      </p:sp>
      <p:sp>
        <p:nvSpPr>
          <p:cNvPr id="17" name="文本框 16"/>
          <p:cNvSpPr txBox="1"/>
          <p:nvPr/>
        </p:nvSpPr>
        <p:spPr>
          <a:xfrm>
            <a:off x="4511178" y="2308627"/>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mbria" panose="02040503050406030204" pitchFamily="18" charset="0"/>
              </a:rPr>
              <a:t>02.</a:t>
            </a:r>
          </a:p>
        </p:txBody>
      </p:sp>
      <p:sp>
        <p:nvSpPr>
          <p:cNvPr id="7" name="文本框 16"/>
          <p:cNvSpPr txBox="1"/>
          <p:nvPr/>
        </p:nvSpPr>
        <p:spPr>
          <a:xfrm>
            <a:off x="4511178" y="3536523"/>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smtClean="0">
                <a:solidFill>
                  <a:schemeClr val="accent1"/>
                </a:solidFill>
                <a:latin typeface="Cambria" panose="02040503050406030204" pitchFamily="18" charset="0"/>
              </a:rPr>
              <a:t>03.</a:t>
            </a:r>
            <a:endParaRPr lang="en-US" altLang="zh-CN" sz="4000" b="1" i="1" dirty="0">
              <a:solidFill>
                <a:schemeClr val="accent1"/>
              </a:solidFill>
              <a:latin typeface="Cambria" panose="02040503050406030204" pitchFamily="18" charset="0"/>
            </a:endParaRPr>
          </a:p>
        </p:txBody>
      </p:sp>
      <p:sp>
        <p:nvSpPr>
          <p:cNvPr id="9" name="文本框 7"/>
          <p:cNvSpPr txBox="1"/>
          <p:nvPr/>
        </p:nvSpPr>
        <p:spPr>
          <a:xfrm>
            <a:off x="5397959" y="3603758"/>
            <a:ext cx="6220299" cy="1077218"/>
          </a:xfrm>
          <a:prstGeom prst="rect">
            <a:avLst/>
          </a:prstGeom>
          <a:noFill/>
        </p:spPr>
        <p:txBody>
          <a:bodyPr wrap="square" rtlCol="0">
            <a:spAutoFit/>
            <a:scene3d>
              <a:camera prst="orthographicFront"/>
              <a:lightRig rig="threePt" dir="t"/>
            </a:scene3d>
            <a:sp3d contourW="12700"/>
          </a:bodyPr>
          <a:lstStyle/>
          <a:p>
            <a:r>
              <a:rPr lang="en-US" altLang="zh-CN" sz="3200" b="1" dirty="0" smtClean="0">
                <a:solidFill>
                  <a:schemeClr val="accent2"/>
                </a:solidFill>
                <a:latin typeface="Cambria" panose="02040503050406030204" pitchFamily="18" charset="0"/>
              </a:rPr>
              <a:t>SỬ DỤNG INDEX TRONG CÂU TRUY VẤN</a:t>
            </a:r>
            <a:endParaRPr lang="en-US" altLang="zh-CN" sz="3200" b="1" dirty="0">
              <a:solidFill>
                <a:schemeClr val="accent2"/>
              </a:solidFill>
              <a:latin typeface="Cambria" panose="02040503050406030204" pitchFamily="18" charset="0"/>
            </a:endParaRPr>
          </a:p>
        </p:txBody>
      </p:sp>
      <p:sp>
        <p:nvSpPr>
          <p:cNvPr id="10" name="文本框 16"/>
          <p:cNvSpPr txBox="1"/>
          <p:nvPr/>
        </p:nvSpPr>
        <p:spPr>
          <a:xfrm>
            <a:off x="4511177" y="4935017"/>
            <a:ext cx="886781" cy="707886"/>
          </a:xfrm>
          <a:prstGeom prst="rect">
            <a:avLst/>
          </a:prstGeom>
          <a:noFill/>
        </p:spPr>
        <p:txBody>
          <a:bodyPr wrap="none" rtlCol="0">
            <a:spAutoFit/>
            <a:scene3d>
              <a:camera prst="orthographicFront"/>
              <a:lightRig rig="threePt" dir="t"/>
            </a:scene3d>
            <a:sp3d contourW="12700"/>
          </a:bodyPr>
          <a:lstStyle/>
          <a:p>
            <a:r>
              <a:rPr lang="en-US" altLang="zh-CN" sz="4000" b="1" i="1" dirty="0" smtClean="0">
                <a:solidFill>
                  <a:schemeClr val="accent1"/>
                </a:solidFill>
                <a:latin typeface="Cambria" panose="02040503050406030204" pitchFamily="18" charset="0"/>
              </a:rPr>
              <a:t>04.</a:t>
            </a:r>
            <a:endParaRPr lang="en-US" altLang="zh-CN" sz="4000" b="1" i="1" dirty="0">
              <a:solidFill>
                <a:schemeClr val="accent1"/>
              </a:solidFill>
              <a:latin typeface="Cambria" panose="02040503050406030204" pitchFamily="18" charset="0"/>
            </a:endParaRPr>
          </a:p>
        </p:txBody>
      </p:sp>
      <p:sp>
        <p:nvSpPr>
          <p:cNvPr id="11" name="文本框 7"/>
          <p:cNvSpPr txBox="1"/>
          <p:nvPr/>
        </p:nvSpPr>
        <p:spPr>
          <a:xfrm>
            <a:off x="5397958" y="4996572"/>
            <a:ext cx="6220299" cy="584775"/>
          </a:xfrm>
          <a:prstGeom prst="rect">
            <a:avLst/>
          </a:prstGeom>
          <a:noFill/>
        </p:spPr>
        <p:txBody>
          <a:bodyPr wrap="square" rtlCol="0">
            <a:spAutoFit/>
            <a:scene3d>
              <a:camera prst="orthographicFront"/>
              <a:lightRig rig="threePt" dir="t"/>
            </a:scene3d>
            <a:sp3d contourW="12700"/>
          </a:bodyPr>
          <a:lstStyle/>
          <a:p>
            <a:r>
              <a:rPr lang="en-US" altLang="zh-CN" sz="3200" b="1" dirty="0" smtClean="0">
                <a:solidFill>
                  <a:schemeClr val="accent2"/>
                </a:solidFill>
                <a:latin typeface="Cambria" panose="02040503050406030204" pitchFamily="18" charset="0"/>
              </a:rPr>
              <a:t>CÁCH TẠO INDEX HIỆU QUẢ</a:t>
            </a:r>
            <a:endParaRPr lang="en-US" altLang="zh-CN" sz="3200" b="1" dirty="0">
              <a:solidFill>
                <a:schemeClr val="accent2"/>
              </a:solidFill>
              <a:latin typeface="Cambria" panose="02040503050406030204" pitchFamily="18" charset="0"/>
            </a:endParaRPr>
          </a:p>
        </p:txBody>
      </p:sp>
    </p:spTree>
    <p:extLst>
      <p:ext uri="{BB962C8B-B14F-4D97-AF65-F5344CB8AC3E}">
        <p14:creationId xmlns:p14="http://schemas.microsoft.com/office/powerpoint/2010/main" val="133809529"/>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48" y="349790"/>
            <a:ext cx="8310224" cy="1200329"/>
            <a:chOff x="6096000" y="2068962"/>
            <a:chExt cx="6815327" cy="1200329"/>
          </a:xfrm>
        </p:grpSpPr>
        <p:sp>
          <p:nvSpPr>
            <p:cNvPr id="21" name="文本框 20"/>
            <p:cNvSpPr txBox="1"/>
            <p:nvPr/>
          </p:nvSpPr>
          <p:spPr>
            <a:xfrm>
              <a:off x="6096000" y="2068962"/>
              <a:ext cx="6815327"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dirty="0" smtClean="0">
                  <a:solidFill>
                    <a:srgbClr val="D32F2F"/>
                  </a:solidFill>
                  <a:latin typeface="Calibri" panose="020F0502020204030204" pitchFamily="34" charset="0"/>
                </a:rPr>
                <a:t>. SỬ DỤNG INDEX TRONG CÂU TRUY VẤN</a:t>
              </a:r>
              <a:endParaRPr lang="en-US" altLang="zh-CN" sz="3600" b="1" u="sng" dirty="0">
                <a:solidFill>
                  <a:srgbClr val="D32F2F"/>
                </a:solidFill>
                <a:latin typeface="Calibri" panose="020F0502020204030204" pitchFamily="34" charset="0"/>
              </a:endParaRPr>
            </a:p>
            <a:p>
              <a:endParaRPr lang="vi-V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294749" y="1117043"/>
            <a:ext cx="11089991" cy="5170646"/>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sz="2800" dirty="0" err="1" smtClean="0"/>
              <a:t>Ví</a:t>
            </a:r>
            <a:r>
              <a:rPr lang="en-US" sz="2800" dirty="0" smtClean="0"/>
              <a:t> </a:t>
            </a:r>
            <a:r>
              <a:rPr lang="en-US" sz="2800" dirty="0" err="1" smtClean="0"/>
              <a:t>dụ</a:t>
            </a:r>
            <a:r>
              <a:rPr lang="en-US" sz="2800" dirty="0" smtClean="0"/>
              <a:t>: </a:t>
            </a:r>
            <a:r>
              <a:rPr lang="en-US" sz="2800" dirty="0" err="1" smtClean="0"/>
              <a:t>Hãy</a:t>
            </a:r>
            <a:r>
              <a:rPr lang="en-US" sz="2800" dirty="0" smtClean="0"/>
              <a:t> </a:t>
            </a:r>
            <a:r>
              <a:rPr lang="en-US" sz="2800" dirty="0" err="1" smtClean="0"/>
              <a:t>xác</a:t>
            </a:r>
            <a:r>
              <a:rPr lang="en-US" sz="2800" dirty="0" smtClean="0"/>
              <a:t> </a:t>
            </a:r>
            <a:r>
              <a:rPr lang="en-US" sz="2800" dirty="0" err="1" smtClean="0"/>
              <a:t>định</a:t>
            </a:r>
            <a:r>
              <a:rPr lang="en-US" sz="2800" dirty="0" smtClean="0"/>
              <a:t> </a:t>
            </a:r>
            <a:r>
              <a:rPr lang="en-US" sz="2800" dirty="0" err="1" smtClean="0"/>
              <a:t>đâu</a:t>
            </a:r>
            <a:r>
              <a:rPr lang="en-US" sz="2800" dirty="0" smtClean="0"/>
              <a:t> </a:t>
            </a:r>
            <a:r>
              <a:rPr lang="en-US" sz="2800" dirty="0" err="1" smtClean="0"/>
              <a:t>là</a:t>
            </a:r>
            <a:r>
              <a:rPr lang="en-US" sz="2800" dirty="0" smtClean="0"/>
              <a:t> </a:t>
            </a:r>
            <a:r>
              <a:rPr lang="en-US" sz="2800" dirty="0" err="1" smtClean="0"/>
              <a:t>câu</a:t>
            </a:r>
            <a:r>
              <a:rPr lang="en-US" sz="2800" dirty="0" smtClean="0"/>
              <a:t> </a:t>
            </a:r>
            <a:r>
              <a:rPr lang="en-US" sz="2800" dirty="0" err="1" smtClean="0"/>
              <a:t>lệnh</a:t>
            </a:r>
            <a:r>
              <a:rPr lang="en-US" sz="2800" dirty="0" smtClean="0"/>
              <a:t> </a:t>
            </a:r>
            <a:r>
              <a:rPr lang="en-US" sz="2800" dirty="0" err="1" smtClean="0"/>
              <a:t>sargable</a:t>
            </a:r>
            <a:r>
              <a:rPr lang="en-US" sz="2800" dirty="0" smtClean="0"/>
              <a:t> </a:t>
            </a:r>
            <a:r>
              <a:rPr lang="en-US" sz="2800" dirty="0" err="1" smtClean="0"/>
              <a:t>trên</a:t>
            </a:r>
            <a:r>
              <a:rPr lang="en-US" sz="2800" dirty="0" smtClean="0"/>
              <a:t> </a:t>
            </a:r>
            <a:r>
              <a:rPr lang="en-US" sz="2800" dirty="0" err="1" smtClean="0"/>
              <a:t>cột</a:t>
            </a:r>
            <a:r>
              <a:rPr lang="en-US" sz="2800" dirty="0" smtClean="0"/>
              <a:t> </a:t>
            </a:r>
            <a:r>
              <a:rPr lang="en-US" sz="2800" b="1" dirty="0" err="1" smtClean="0">
                <a:solidFill>
                  <a:srgbClr val="FF0000"/>
                </a:solidFill>
              </a:rPr>
              <a:t>OrderDate</a:t>
            </a:r>
            <a:endParaRPr lang="en-US" altLang="en-US" sz="2800" b="1" dirty="0">
              <a:solidFill>
                <a:srgbClr val="FF0000"/>
              </a:solidFill>
            </a:endParaRPr>
          </a:p>
          <a:p>
            <a:pPr>
              <a:lnSpc>
                <a:spcPct val="150000"/>
              </a:lnSpc>
            </a:pPr>
            <a:r>
              <a:rPr lang="en-US" sz="2400" b="1" dirty="0" smtClean="0">
                <a:solidFill>
                  <a:srgbClr val="00B050"/>
                </a:solidFill>
              </a:rPr>
              <a:t>-- </a:t>
            </a:r>
            <a:r>
              <a:rPr lang="en-US" sz="2400" b="1" dirty="0" err="1">
                <a:solidFill>
                  <a:srgbClr val="00B050"/>
                </a:solidFill>
              </a:rPr>
              <a:t>C</a:t>
            </a:r>
            <a:r>
              <a:rPr lang="en-US" sz="2400" b="1" dirty="0" err="1" smtClean="0">
                <a:solidFill>
                  <a:srgbClr val="00B050"/>
                </a:solidFill>
              </a:rPr>
              <a:t>âu</a:t>
            </a:r>
            <a:r>
              <a:rPr lang="en-US" sz="2400" b="1" dirty="0" smtClean="0">
                <a:solidFill>
                  <a:srgbClr val="00B050"/>
                </a:solidFill>
              </a:rPr>
              <a:t> </a:t>
            </a:r>
            <a:r>
              <a:rPr lang="en-US" sz="2400" b="1" dirty="0" err="1" smtClean="0">
                <a:solidFill>
                  <a:srgbClr val="00B050"/>
                </a:solidFill>
              </a:rPr>
              <a:t>lệnh</a:t>
            </a:r>
            <a:r>
              <a:rPr lang="en-US" sz="2400" b="1" dirty="0" smtClean="0">
                <a:solidFill>
                  <a:srgbClr val="00B050"/>
                </a:solidFill>
              </a:rPr>
              <a:t> 1</a:t>
            </a:r>
          </a:p>
          <a:p>
            <a:pPr>
              <a:lnSpc>
                <a:spcPct val="150000"/>
              </a:lnSpc>
            </a:pPr>
            <a:r>
              <a:rPr lang="en-US" sz="2400" b="1" dirty="0"/>
              <a:t>SELECT * FROM </a:t>
            </a:r>
            <a:r>
              <a:rPr lang="en-US" sz="2400" b="1" dirty="0" err="1" smtClean="0"/>
              <a:t>DonHang</a:t>
            </a:r>
            <a:r>
              <a:rPr lang="en-US" sz="2400" b="1" dirty="0" smtClean="0"/>
              <a:t> WHERE </a:t>
            </a:r>
          </a:p>
          <a:p>
            <a:pPr>
              <a:lnSpc>
                <a:spcPct val="150000"/>
              </a:lnSpc>
            </a:pPr>
            <a:r>
              <a:rPr lang="en-US" sz="2400" b="1" dirty="0" smtClean="0"/>
              <a:t>CONVERT(VARCHAR,</a:t>
            </a:r>
            <a:r>
              <a:rPr lang="en-US" sz="2400" b="1" dirty="0" smtClean="0">
                <a:solidFill>
                  <a:srgbClr val="FF0000"/>
                </a:solidFill>
              </a:rPr>
              <a:t>OrderDate</a:t>
            </a:r>
            <a:r>
              <a:rPr lang="en-US" sz="2400" b="1" dirty="0" smtClean="0"/>
              <a:t>,103</a:t>
            </a:r>
            <a:r>
              <a:rPr lang="en-US" sz="2400" b="1" dirty="0"/>
              <a:t>) = </a:t>
            </a:r>
            <a:r>
              <a:rPr lang="en-US" sz="2400" b="1" dirty="0" smtClean="0"/>
              <a:t>'21/08/2009 </a:t>
            </a:r>
            <a:r>
              <a:rPr lang="en-US" sz="2400" dirty="0" smtClean="0">
                <a:solidFill>
                  <a:srgbClr val="00B050"/>
                </a:solidFill>
              </a:rPr>
              <a:t>---</a:t>
            </a:r>
            <a:r>
              <a:rPr lang="en-US" sz="2400" dirty="0" err="1" smtClean="0">
                <a:solidFill>
                  <a:srgbClr val="00B050"/>
                </a:solidFill>
              </a:rPr>
              <a:t>bỏ</a:t>
            </a:r>
            <a:r>
              <a:rPr lang="en-US" sz="2400" dirty="0" smtClean="0">
                <a:solidFill>
                  <a:srgbClr val="00B050"/>
                </a:solidFill>
              </a:rPr>
              <a:t> </a:t>
            </a:r>
            <a:r>
              <a:rPr lang="en-US" sz="2400" dirty="0" err="1" smtClean="0">
                <a:solidFill>
                  <a:srgbClr val="00B050"/>
                </a:solidFill>
              </a:rPr>
              <a:t>thời</a:t>
            </a:r>
            <a:r>
              <a:rPr lang="en-US" sz="2400" dirty="0" smtClean="0">
                <a:solidFill>
                  <a:srgbClr val="00B050"/>
                </a:solidFill>
              </a:rPr>
              <a:t> </a:t>
            </a:r>
            <a:r>
              <a:rPr lang="en-US" sz="2400" dirty="0" err="1" smtClean="0">
                <a:solidFill>
                  <a:srgbClr val="00B050"/>
                </a:solidFill>
              </a:rPr>
              <a:t>gian</a:t>
            </a:r>
            <a:r>
              <a:rPr lang="en-US" sz="2400" dirty="0" smtClean="0">
                <a:solidFill>
                  <a:srgbClr val="00B050"/>
                </a:solidFill>
              </a:rPr>
              <a:t> </a:t>
            </a:r>
            <a:r>
              <a:rPr lang="en-US" sz="2400" dirty="0" err="1" smtClean="0">
                <a:solidFill>
                  <a:srgbClr val="00B050"/>
                </a:solidFill>
              </a:rPr>
              <a:t>lấy</a:t>
            </a:r>
            <a:r>
              <a:rPr lang="en-US" sz="2400" dirty="0" smtClean="0">
                <a:solidFill>
                  <a:srgbClr val="00B050"/>
                </a:solidFill>
              </a:rPr>
              <a:t> </a:t>
            </a:r>
            <a:r>
              <a:rPr lang="en-US" sz="2400" dirty="0" err="1" smtClean="0">
                <a:solidFill>
                  <a:srgbClr val="00B050"/>
                </a:solidFill>
              </a:rPr>
              <a:t>ngày</a:t>
            </a:r>
            <a:endParaRPr lang="en-US" sz="2400" dirty="0" smtClean="0">
              <a:solidFill>
                <a:srgbClr val="00B050"/>
              </a:solidFill>
            </a:endParaRPr>
          </a:p>
          <a:p>
            <a:pPr>
              <a:lnSpc>
                <a:spcPct val="150000"/>
              </a:lnSpc>
            </a:pPr>
            <a:r>
              <a:rPr lang="en-US" sz="2400" b="1" dirty="0" smtClean="0">
                <a:solidFill>
                  <a:srgbClr val="00B050"/>
                </a:solidFill>
              </a:rPr>
              <a:t>-- </a:t>
            </a:r>
            <a:r>
              <a:rPr lang="en-US" sz="2400" b="1" dirty="0" err="1" smtClean="0">
                <a:solidFill>
                  <a:srgbClr val="00B050"/>
                </a:solidFill>
              </a:rPr>
              <a:t>Câu</a:t>
            </a:r>
            <a:r>
              <a:rPr lang="en-US" sz="2400" b="1" dirty="0" smtClean="0">
                <a:solidFill>
                  <a:srgbClr val="00B050"/>
                </a:solidFill>
              </a:rPr>
              <a:t> </a:t>
            </a:r>
            <a:r>
              <a:rPr lang="en-US" sz="2400" b="1" dirty="0" err="1" smtClean="0">
                <a:solidFill>
                  <a:srgbClr val="00B050"/>
                </a:solidFill>
              </a:rPr>
              <a:t>lệnh</a:t>
            </a:r>
            <a:r>
              <a:rPr lang="en-US" sz="2400" b="1" dirty="0" smtClean="0">
                <a:solidFill>
                  <a:srgbClr val="00B050"/>
                </a:solidFill>
              </a:rPr>
              <a:t> 2 </a:t>
            </a:r>
          </a:p>
          <a:p>
            <a:pPr>
              <a:lnSpc>
                <a:spcPct val="150000"/>
              </a:lnSpc>
            </a:pPr>
            <a:r>
              <a:rPr lang="en-US" sz="2400" b="1" dirty="0" smtClean="0"/>
              <a:t>SELECT </a:t>
            </a:r>
            <a:r>
              <a:rPr lang="en-US" sz="2400" b="1" dirty="0"/>
              <a:t>* FROM </a:t>
            </a:r>
            <a:r>
              <a:rPr lang="en-US" sz="2400" b="1" dirty="0" err="1" smtClean="0"/>
              <a:t>DonHang</a:t>
            </a:r>
            <a:r>
              <a:rPr lang="en-US" sz="2400" b="1" dirty="0" smtClean="0"/>
              <a:t> </a:t>
            </a:r>
          </a:p>
          <a:p>
            <a:pPr>
              <a:lnSpc>
                <a:spcPct val="150000"/>
              </a:lnSpc>
            </a:pPr>
            <a:r>
              <a:rPr lang="en-US" sz="2400" b="1" dirty="0" smtClean="0"/>
              <a:t>WHERE DATEPART(</a:t>
            </a:r>
            <a:r>
              <a:rPr lang="en-US" sz="2400" b="1" dirty="0" err="1" smtClean="0"/>
              <a:t>d,</a:t>
            </a:r>
            <a:r>
              <a:rPr lang="en-US" sz="2400" b="1" dirty="0" err="1" smtClean="0">
                <a:solidFill>
                  <a:srgbClr val="FF0000"/>
                </a:solidFill>
              </a:rPr>
              <a:t>OrderDate</a:t>
            </a:r>
            <a:r>
              <a:rPr lang="en-US" sz="2400" b="1" dirty="0"/>
              <a:t>) =21 </a:t>
            </a:r>
            <a:endParaRPr lang="en-US" sz="2400" b="1" dirty="0" smtClean="0"/>
          </a:p>
          <a:p>
            <a:pPr>
              <a:lnSpc>
                <a:spcPct val="150000"/>
              </a:lnSpc>
            </a:pPr>
            <a:r>
              <a:rPr lang="en-US" sz="2400" b="1" dirty="0" smtClean="0"/>
              <a:t>AND DATEPART(</a:t>
            </a:r>
            <a:r>
              <a:rPr lang="en-US" sz="2400" b="1" dirty="0" err="1" smtClean="0"/>
              <a:t>m,</a:t>
            </a:r>
            <a:r>
              <a:rPr lang="en-US" sz="2400" b="1" dirty="0" err="1" smtClean="0">
                <a:solidFill>
                  <a:srgbClr val="FF0000"/>
                </a:solidFill>
              </a:rPr>
              <a:t>OrderDate</a:t>
            </a:r>
            <a:r>
              <a:rPr lang="en-US" sz="2400" b="1" dirty="0"/>
              <a:t>)=8 </a:t>
            </a:r>
            <a:endParaRPr lang="en-US" sz="2400" b="1" dirty="0" smtClean="0"/>
          </a:p>
          <a:p>
            <a:pPr>
              <a:lnSpc>
                <a:spcPct val="150000"/>
              </a:lnSpc>
            </a:pPr>
            <a:r>
              <a:rPr lang="en-US" sz="2400" b="1" dirty="0" smtClean="0"/>
              <a:t>AND </a:t>
            </a:r>
            <a:r>
              <a:rPr lang="en-US" sz="2400" b="1" dirty="0"/>
              <a:t>DATEPART(</a:t>
            </a:r>
            <a:r>
              <a:rPr lang="en-US" sz="2400" b="1" dirty="0" err="1"/>
              <a:t>YEAR,</a:t>
            </a:r>
            <a:r>
              <a:rPr lang="en-US" sz="2400" b="1" dirty="0" err="1">
                <a:solidFill>
                  <a:srgbClr val="FF0000"/>
                </a:solidFill>
              </a:rPr>
              <a:t>OrderDate</a:t>
            </a:r>
            <a:r>
              <a:rPr lang="en-US" sz="2400" b="1" dirty="0"/>
              <a:t>)=2009</a:t>
            </a:r>
            <a:endParaRPr lang="en-US" altLang="en-US" sz="2400" b="1" dirty="0"/>
          </a:p>
        </p:txBody>
      </p:sp>
    </p:spTree>
    <p:extLst>
      <p:ext uri="{BB962C8B-B14F-4D97-AF65-F5344CB8AC3E}">
        <p14:creationId xmlns:p14="http://schemas.microsoft.com/office/powerpoint/2010/main" val="381855527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48" y="349790"/>
            <a:ext cx="8310224" cy="1200329"/>
            <a:chOff x="6096000" y="2068962"/>
            <a:chExt cx="6815327" cy="1200329"/>
          </a:xfrm>
        </p:grpSpPr>
        <p:sp>
          <p:nvSpPr>
            <p:cNvPr id="21" name="文本框 20"/>
            <p:cNvSpPr txBox="1"/>
            <p:nvPr/>
          </p:nvSpPr>
          <p:spPr>
            <a:xfrm>
              <a:off x="6096000" y="2068962"/>
              <a:ext cx="6815327"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dirty="0" smtClean="0">
                  <a:solidFill>
                    <a:srgbClr val="D32F2F"/>
                  </a:solidFill>
                  <a:latin typeface="Calibri" panose="020F0502020204030204" pitchFamily="34" charset="0"/>
                </a:rPr>
                <a:t>. SỬ DỤNG INDEX TRONG CÂU TRUY VẤN</a:t>
              </a:r>
              <a:endParaRPr lang="en-US" altLang="zh-CN" sz="3600" b="1" u="sng" dirty="0">
                <a:solidFill>
                  <a:srgbClr val="D32F2F"/>
                </a:solidFill>
                <a:latin typeface="Calibri" panose="020F0502020204030204" pitchFamily="34" charset="0"/>
              </a:endParaRPr>
            </a:p>
            <a:p>
              <a:endParaRPr lang="vi-V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294749" y="1117043"/>
            <a:ext cx="11089991" cy="184665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sz="2800" dirty="0" err="1" smtClean="0"/>
              <a:t>Ví</a:t>
            </a:r>
            <a:r>
              <a:rPr lang="en-US" sz="2800" dirty="0" smtClean="0"/>
              <a:t> </a:t>
            </a:r>
            <a:r>
              <a:rPr lang="en-US" sz="2800" dirty="0" err="1" smtClean="0"/>
              <a:t>dụ</a:t>
            </a:r>
            <a:r>
              <a:rPr lang="en-US" sz="2800" dirty="0" smtClean="0"/>
              <a:t>: </a:t>
            </a:r>
            <a:r>
              <a:rPr lang="en-US" sz="2800" dirty="0" err="1" smtClean="0"/>
              <a:t>Viết</a:t>
            </a:r>
            <a:r>
              <a:rPr lang="en-US" sz="2800" dirty="0" smtClean="0"/>
              <a:t> </a:t>
            </a:r>
            <a:r>
              <a:rPr lang="en-US" sz="2800" dirty="0" err="1" smtClean="0"/>
              <a:t>lại</a:t>
            </a:r>
            <a:r>
              <a:rPr lang="en-US" sz="2800" dirty="0" smtClean="0"/>
              <a:t> </a:t>
            </a:r>
            <a:r>
              <a:rPr lang="en-US" sz="2800" dirty="0" err="1" smtClean="0"/>
              <a:t>để</a:t>
            </a:r>
            <a:r>
              <a:rPr lang="en-US" sz="2800" dirty="0" smtClean="0"/>
              <a:t> Index </a:t>
            </a:r>
            <a:r>
              <a:rPr lang="en-US" sz="2800" dirty="0" err="1" smtClean="0"/>
              <a:t>có</a:t>
            </a:r>
            <a:r>
              <a:rPr lang="en-US" sz="2800" dirty="0" smtClean="0"/>
              <a:t> </a:t>
            </a:r>
            <a:r>
              <a:rPr lang="en-US" sz="2800" dirty="0" err="1" smtClean="0"/>
              <a:t>hiệu</a:t>
            </a:r>
            <a:r>
              <a:rPr lang="en-US" sz="2800" dirty="0" smtClean="0"/>
              <a:t> </a:t>
            </a:r>
            <a:r>
              <a:rPr lang="en-US" sz="2800" dirty="0" err="1" smtClean="0"/>
              <a:t>lực</a:t>
            </a:r>
            <a:endParaRPr lang="en-US" sz="2400" b="1" dirty="0" smtClean="0">
              <a:solidFill>
                <a:srgbClr val="00B050"/>
              </a:solidFill>
            </a:endParaRPr>
          </a:p>
          <a:p>
            <a:pPr>
              <a:lnSpc>
                <a:spcPct val="150000"/>
              </a:lnSpc>
            </a:pPr>
            <a:r>
              <a:rPr lang="en-US" sz="2400" b="1" dirty="0"/>
              <a:t>SELECT * FROM </a:t>
            </a:r>
            <a:r>
              <a:rPr lang="en-US" sz="2400" b="1" dirty="0" err="1" smtClean="0"/>
              <a:t>DonHang</a:t>
            </a:r>
            <a:r>
              <a:rPr lang="en-US" sz="2400" b="1" dirty="0" smtClean="0"/>
              <a:t> </a:t>
            </a:r>
          </a:p>
          <a:p>
            <a:pPr>
              <a:lnSpc>
                <a:spcPct val="150000"/>
              </a:lnSpc>
            </a:pPr>
            <a:r>
              <a:rPr lang="en-US" sz="2400" b="1" dirty="0" smtClean="0"/>
              <a:t>WHERE </a:t>
            </a:r>
            <a:r>
              <a:rPr lang="en-US" sz="2400" b="1" dirty="0" err="1" smtClean="0">
                <a:solidFill>
                  <a:srgbClr val="FF0000"/>
                </a:solidFill>
              </a:rPr>
              <a:t>OrderDate</a:t>
            </a:r>
            <a:r>
              <a:rPr lang="en-US" sz="2400" b="1" dirty="0" smtClean="0"/>
              <a:t> </a:t>
            </a:r>
            <a:r>
              <a:rPr lang="en-US" sz="2400" b="1" dirty="0"/>
              <a:t>&gt;= '20090821' AND </a:t>
            </a:r>
            <a:r>
              <a:rPr lang="en-US" sz="2400" b="1" dirty="0" err="1">
                <a:solidFill>
                  <a:srgbClr val="FF0000"/>
                </a:solidFill>
              </a:rPr>
              <a:t>OrderDate</a:t>
            </a:r>
            <a:r>
              <a:rPr lang="en-US" sz="2400" b="1" dirty="0"/>
              <a:t> &lt; '20090822'</a:t>
            </a:r>
            <a:endParaRPr lang="en-US" altLang="en-US" sz="2400" b="1" dirty="0"/>
          </a:p>
        </p:txBody>
      </p:sp>
    </p:spTree>
    <p:extLst>
      <p:ext uri="{BB962C8B-B14F-4D97-AF65-F5344CB8AC3E}">
        <p14:creationId xmlns:p14="http://schemas.microsoft.com/office/powerpoint/2010/main" val="285074269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48" y="349790"/>
            <a:ext cx="8310224" cy="1200329"/>
            <a:chOff x="6096000" y="2068962"/>
            <a:chExt cx="6815327" cy="1200329"/>
          </a:xfrm>
        </p:grpSpPr>
        <p:sp>
          <p:nvSpPr>
            <p:cNvPr id="21" name="文本框 20"/>
            <p:cNvSpPr txBox="1"/>
            <p:nvPr/>
          </p:nvSpPr>
          <p:spPr>
            <a:xfrm>
              <a:off x="6096000" y="2068962"/>
              <a:ext cx="6815327"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dirty="0" smtClean="0">
                  <a:solidFill>
                    <a:srgbClr val="D32F2F"/>
                  </a:solidFill>
                  <a:latin typeface="Calibri" panose="020F0502020204030204" pitchFamily="34" charset="0"/>
                </a:rPr>
                <a:t>. SỬ DỤNG INDEX TRONG CÂU TRUY VẤN</a:t>
              </a:r>
              <a:endParaRPr lang="en-US" altLang="zh-CN" sz="3600" b="1" u="sng" dirty="0">
                <a:solidFill>
                  <a:srgbClr val="D32F2F"/>
                </a:solidFill>
                <a:latin typeface="Calibri" panose="020F0502020204030204" pitchFamily="34" charset="0"/>
              </a:endParaRPr>
            </a:p>
            <a:p>
              <a:endParaRPr lang="vi-V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294749" y="1117043"/>
            <a:ext cx="11089991" cy="406265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sz="2800" dirty="0" err="1" smtClean="0"/>
              <a:t>Ví</a:t>
            </a:r>
            <a:r>
              <a:rPr lang="en-US" sz="2800" dirty="0" smtClean="0"/>
              <a:t> </a:t>
            </a:r>
            <a:r>
              <a:rPr lang="en-US" sz="2800" dirty="0" err="1" smtClean="0"/>
              <a:t>dụ</a:t>
            </a:r>
            <a:r>
              <a:rPr lang="en-US" sz="2800" dirty="0" smtClean="0"/>
              <a:t>: </a:t>
            </a:r>
            <a:r>
              <a:rPr lang="en-US" sz="2400" dirty="0" err="1" smtClean="0"/>
              <a:t>Hãy</a:t>
            </a:r>
            <a:r>
              <a:rPr lang="en-US" sz="2400" dirty="0" smtClean="0"/>
              <a:t> </a:t>
            </a:r>
            <a:r>
              <a:rPr lang="en-US" sz="2400" dirty="0" err="1" smtClean="0"/>
              <a:t>xác</a:t>
            </a:r>
            <a:r>
              <a:rPr lang="en-US" sz="2400" dirty="0" smtClean="0"/>
              <a:t> </a:t>
            </a:r>
            <a:r>
              <a:rPr lang="en-US" sz="2400" dirty="0" err="1" smtClean="0"/>
              <a:t>định</a:t>
            </a:r>
            <a:r>
              <a:rPr lang="en-US" sz="2400" dirty="0" smtClean="0"/>
              <a:t> </a:t>
            </a:r>
            <a:r>
              <a:rPr lang="en-US" sz="2400" dirty="0" err="1" smtClean="0"/>
              <a:t>đâu</a:t>
            </a:r>
            <a:r>
              <a:rPr lang="en-US" sz="2400" dirty="0" smtClean="0"/>
              <a:t> </a:t>
            </a:r>
            <a:r>
              <a:rPr lang="en-US" sz="2400" dirty="0" err="1" smtClean="0"/>
              <a:t>là</a:t>
            </a:r>
            <a:r>
              <a:rPr lang="en-US" sz="2400" dirty="0" smtClean="0"/>
              <a:t> </a:t>
            </a:r>
            <a:r>
              <a:rPr lang="en-US" sz="2400" dirty="0" err="1" smtClean="0"/>
              <a:t>câu</a:t>
            </a:r>
            <a:r>
              <a:rPr lang="en-US" sz="2400" dirty="0" smtClean="0"/>
              <a:t> </a:t>
            </a:r>
            <a:r>
              <a:rPr lang="en-US" sz="2400" dirty="0" err="1" smtClean="0"/>
              <a:t>lệnh</a:t>
            </a:r>
            <a:r>
              <a:rPr lang="en-US" sz="2400" dirty="0" smtClean="0"/>
              <a:t> </a:t>
            </a:r>
            <a:r>
              <a:rPr lang="en-US" sz="2400" dirty="0" err="1" smtClean="0"/>
              <a:t>sargable</a:t>
            </a:r>
            <a:r>
              <a:rPr lang="en-US" sz="2400" dirty="0" smtClean="0"/>
              <a:t> </a:t>
            </a:r>
            <a:r>
              <a:rPr lang="en-US" sz="2400" dirty="0" err="1" smtClean="0"/>
              <a:t>trên</a:t>
            </a:r>
            <a:r>
              <a:rPr lang="en-US" sz="2400" dirty="0" smtClean="0"/>
              <a:t> </a:t>
            </a:r>
            <a:r>
              <a:rPr lang="en-US" sz="2400" dirty="0" err="1" smtClean="0"/>
              <a:t>cột</a:t>
            </a:r>
            <a:r>
              <a:rPr lang="en-US" sz="2400" dirty="0" smtClean="0"/>
              <a:t> </a:t>
            </a:r>
            <a:r>
              <a:rPr lang="en-US" sz="2400" b="1" dirty="0" err="1" smtClean="0">
                <a:solidFill>
                  <a:srgbClr val="FF0000"/>
                </a:solidFill>
              </a:rPr>
              <a:t>CustomerName</a:t>
            </a:r>
            <a:endParaRPr lang="en-US" altLang="en-US" sz="2400" b="1" dirty="0">
              <a:solidFill>
                <a:srgbClr val="FF0000"/>
              </a:solidFill>
            </a:endParaRPr>
          </a:p>
          <a:p>
            <a:pPr>
              <a:lnSpc>
                <a:spcPct val="150000"/>
              </a:lnSpc>
            </a:pPr>
            <a:r>
              <a:rPr lang="en-US" sz="2400" b="1" dirty="0" smtClean="0">
                <a:solidFill>
                  <a:srgbClr val="00B050"/>
                </a:solidFill>
              </a:rPr>
              <a:t>-- </a:t>
            </a:r>
            <a:r>
              <a:rPr lang="en-US" sz="2400" b="1" dirty="0" err="1">
                <a:solidFill>
                  <a:srgbClr val="00B050"/>
                </a:solidFill>
              </a:rPr>
              <a:t>C</a:t>
            </a:r>
            <a:r>
              <a:rPr lang="en-US" sz="2400" b="1" dirty="0" err="1" smtClean="0">
                <a:solidFill>
                  <a:srgbClr val="00B050"/>
                </a:solidFill>
              </a:rPr>
              <a:t>âu</a:t>
            </a:r>
            <a:r>
              <a:rPr lang="en-US" sz="2400" b="1" dirty="0" smtClean="0">
                <a:solidFill>
                  <a:srgbClr val="00B050"/>
                </a:solidFill>
              </a:rPr>
              <a:t> </a:t>
            </a:r>
            <a:r>
              <a:rPr lang="en-US" sz="2400" b="1" dirty="0" err="1" smtClean="0">
                <a:solidFill>
                  <a:srgbClr val="00B050"/>
                </a:solidFill>
              </a:rPr>
              <a:t>lệnh</a:t>
            </a:r>
            <a:r>
              <a:rPr lang="en-US" sz="2400" b="1" dirty="0" smtClean="0">
                <a:solidFill>
                  <a:srgbClr val="00B050"/>
                </a:solidFill>
              </a:rPr>
              <a:t> 1</a:t>
            </a:r>
          </a:p>
          <a:p>
            <a:pPr>
              <a:lnSpc>
                <a:spcPct val="150000"/>
              </a:lnSpc>
            </a:pPr>
            <a:r>
              <a:rPr lang="en-US" sz="2400" b="1" dirty="0"/>
              <a:t>SELECT * FROM </a:t>
            </a:r>
            <a:r>
              <a:rPr lang="en-US" sz="2400" b="1" dirty="0" smtClean="0"/>
              <a:t>Customer </a:t>
            </a:r>
          </a:p>
          <a:p>
            <a:pPr>
              <a:lnSpc>
                <a:spcPct val="150000"/>
              </a:lnSpc>
            </a:pPr>
            <a:r>
              <a:rPr lang="en-US" sz="2400" b="1" dirty="0" smtClean="0"/>
              <a:t>WHERE SUBSTRING(</a:t>
            </a:r>
            <a:r>
              <a:rPr lang="en-US" sz="2400" b="1" dirty="0" smtClean="0">
                <a:solidFill>
                  <a:srgbClr val="FF0000"/>
                </a:solidFill>
              </a:rPr>
              <a:t>CustomerName</a:t>
            </a:r>
            <a:r>
              <a:rPr lang="en-US" sz="2400" b="1" dirty="0" smtClean="0"/>
              <a:t>,1,1</a:t>
            </a:r>
            <a:r>
              <a:rPr lang="en-US" sz="2400" b="1" dirty="0"/>
              <a:t>) = </a:t>
            </a:r>
            <a:r>
              <a:rPr lang="en-US" sz="2400" b="1" dirty="0" smtClean="0"/>
              <a:t>'C‘</a:t>
            </a:r>
          </a:p>
          <a:p>
            <a:pPr>
              <a:lnSpc>
                <a:spcPct val="150000"/>
              </a:lnSpc>
            </a:pPr>
            <a:r>
              <a:rPr lang="en-US" sz="2400" b="1" dirty="0" smtClean="0">
                <a:solidFill>
                  <a:srgbClr val="00B050"/>
                </a:solidFill>
              </a:rPr>
              <a:t>-- </a:t>
            </a:r>
            <a:r>
              <a:rPr lang="en-US" sz="2400" b="1" dirty="0" err="1" smtClean="0">
                <a:solidFill>
                  <a:srgbClr val="00B050"/>
                </a:solidFill>
              </a:rPr>
              <a:t>Câu</a:t>
            </a:r>
            <a:r>
              <a:rPr lang="en-US" sz="2400" b="1" dirty="0" smtClean="0">
                <a:solidFill>
                  <a:srgbClr val="00B050"/>
                </a:solidFill>
              </a:rPr>
              <a:t> </a:t>
            </a:r>
            <a:r>
              <a:rPr lang="en-US" sz="2400" b="1" dirty="0" err="1" smtClean="0">
                <a:solidFill>
                  <a:srgbClr val="00B050"/>
                </a:solidFill>
              </a:rPr>
              <a:t>lệnh</a:t>
            </a:r>
            <a:r>
              <a:rPr lang="en-US" sz="2400" b="1" dirty="0" smtClean="0">
                <a:solidFill>
                  <a:srgbClr val="00B050"/>
                </a:solidFill>
              </a:rPr>
              <a:t> 2 </a:t>
            </a:r>
          </a:p>
          <a:p>
            <a:pPr>
              <a:lnSpc>
                <a:spcPct val="150000"/>
              </a:lnSpc>
            </a:pPr>
            <a:r>
              <a:rPr lang="en-US" sz="2400" b="1" dirty="0"/>
              <a:t>SELECT * FROM </a:t>
            </a:r>
            <a:r>
              <a:rPr lang="en-US" sz="2400" b="1" dirty="0" smtClean="0"/>
              <a:t>Customer </a:t>
            </a:r>
          </a:p>
          <a:p>
            <a:pPr>
              <a:lnSpc>
                <a:spcPct val="150000"/>
              </a:lnSpc>
            </a:pPr>
            <a:r>
              <a:rPr lang="en-US" sz="2400" b="1" dirty="0" smtClean="0"/>
              <a:t>WHERE LEFT(C</a:t>
            </a:r>
            <a:r>
              <a:rPr lang="en-US" sz="2400" b="1" dirty="0" smtClean="0">
                <a:solidFill>
                  <a:srgbClr val="FF0000"/>
                </a:solidFill>
              </a:rPr>
              <a:t>ustomerName</a:t>
            </a:r>
            <a:r>
              <a:rPr lang="en-US" sz="2400" b="1" dirty="0" smtClean="0"/>
              <a:t>,1</a:t>
            </a:r>
            <a:r>
              <a:rPr lang="en-US" sz="2400" b="1" dirty="0"/>
              <a:t>) = 'C'</a:t>
            </a:r>
            <a:endParaRPr lang="en-US" altLang="en-US" sz="2400" b="1" dirty="0"/>
          </a:p>
        </p:txBody>
      </p:sp>
    </p:spTree>
    <p:extLst>
      <p:ext uri="{BB962C8B-B14F-4D97-AF65-F5344CB8AC3E}">
        <p14:creationId xmlns:p14="http://schemas.microsoft.com/office/powerpoint/2010/main" val="122856244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48" y="349790"/>
            <a:ext cx="8310224" cy="1200329"/>
            <a:chOff x="6096000" y="2068962"/>
            <a:chExt cx="6815327" cy="1200329"/>
          </a:xfrm>
        </p:grpSpPr>
        <p:sp>
          <p:nvSpPr>
            <p:cNvPr id="21" name="文本框 20"/>
            <p:cNvSpPr txBox="1"/>
            <p:nvPr/>
          </p:nvSpPr>
          <p:spPr>
            <a:xfrm>
              <a:off x="6096000" y="2068962"/>
              <a:ext cx="6815327"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3</a:t>
              </a:r>
              <a:r>
                <a:rPr lang="en-US" altLang="zh-CN" sz="3600" b="1" u="sng" dirty="0" smtClean="0">
                  <a:solidFill>
                    <a:srgbClr val="D32F2F"/>
                  </a:solidFill>
                  <a:latin typeface="Calibri" panose="020F0502020204030204" pitchFamily="34" charset="0"/>
                </a:rPr>
                <a:t>. SỬ DỤNG INDEX TRONG CÂU TRUY VẤN</a:t>
              </a:r>
              <a:endParaRPr lang="en-US" altLang="zh-CN" sz="3600" b="1" u="sng" dirty="0">
                <a:solidFill>
                  <a:srgbClr val="D32F2F"/>
                </a:solidFill>
                <a:latin typeface="Calibri" panose="020F0502020204030204" pitchFamily="34" charset="0"/>
              </a:endParaRPr>
            </a:p>
            <a:p>
              <a:endParaRPr lang="vi-V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294750" y="1117043"/>
            <a:ext cx="9839416" cy="1846659"/>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sz="2800" dirty="0" err="1" smtClean="0"/>
              <a:t>Ví</a:t>
            </a:r>
            <a:r>
              <a:rPr lang="en-US" sz="2800" dirty="0" smtClean="0"/>
              <a:t> </a:t>
            </a:r>
            <a:r>
              <a:rPr lang="en-US" sz="2800" dirty="0" err="1" smtClean="0"/>
              <a:t>dụ</a:t>
            </a:r>
            <a:r>
              <a:rPr lang="en-US" sz="2800" dirty="0" smtClean="0"/>
              <a:t>: </a:t>
            </a:r>
            <a:r>
              <a:rPr lang="en-US" sz="2800" dirty="0" err="1" smtClean="0"/>
              <a:t>Viết</a:t>
            </a:r>
            <a:r>
              <a:rPr lang="en-US" sz="2800" dirty="0" smtClean="0"/>
              <a:t> </a:t>
            </a:r>
            <a:r>
              <a:rPr lang="en-US" sz="2800" dirty="0" err="1" smtClean="0"/>
              <a:t>lại</a:t>
            </a:r>
            <a:r>
              <a:rPr lang="en-US" sz="2800" dirty="0" smtClean="0"/>
              <a:t> </a:t>
            </a:r>
            <a:r>
              <a:rPr lang="en-US" sz="2800" dirty="0" err="1" smtClean="0"/>
              <a:t>để</a:t>
            </a:r>
            <a:r>
              <a:rPr lang="en-US" sz="2800" dirty="0" smtClean="0"/>
              <a:t> Index </a:t>
            </a:r>
            <a:r>
              <a:rPr lang="en-US" sz="2800" dirty="0" err="1" smtClean="0"/>
              <a:t>có</a:t>
            </a:r>
            <a:r>
              <a:rPr lang="en-US" sz="2800" dirty="0" smtClean="0"/>
              <a:t> </a:t>
            </a:r>
            <a:r>
              <a:rPr lang="en-US" sz="2800" dirty="0" err="1" smtClean="0"/>
              <a:t>hiệu</a:t>
            </a:r>
            <a:r>
              <a:rPr lang="en-US" sz="2800" dirty="0" smtClean="0"/>
              <a:t> </a:t>
            </a:r>
            <a:r>
              <a:rPr lang="en-US" sz="2800" dirty="0" err="1" smtClean="0"/>
              <a:t>lực</a:t>
            </a:r>
            <a:endParaRPr lang="en-US" sz="2400" b="1" dirty="0" smtClean="0">
              <a:solidFill>
                <a:srgbClr val="00B050"/>
              </a:solidFill>
            </a:endParaRPr>
          </a:p>
          <a:p>
            <a:pPr>
              <a:lnSpc>
                <a:spcPct val="150000"/>
              </a:lnSpc>
            </a:pPr>
            <a:r>
              <a:rPr lang="en-US" sz="2400" b="1" dirty="0"/>
              <a:t>SELECT * </a:t>
            </a:r>
            <a:r>
              <a:rPr lang="en-US" sz="2400" b="1" dirty="0" smtClean="0"/>
              <a:t>FROM Customer </a:t>
            </a:r>
          </a:p>
          <a:p>
            <a:pPr>
              <a:lnSpc>
                <a:spcPct val="150000"/>
              </a:lnSpc>
            </a:pPr>
            <a:r>
              <a:rPr lang="en-US" sz="2400" b="1" dirty="0" smtClean="0"/>
              <a:t>WHERE </a:t>
            </a:r>
            <a:r>
              <a:rPr lang="en-US" sz="2400" b="1" dirty="0" err="1" smtClean="0">
                <a:solidFill>
                  <a:srgbClr val="FF0000"/>
                </a:solidFill>
              </a:rPr>
              <a:t>CustomerName</a:t>
            </a:r>
            <a:r>
              <a:rPr lang="en-US" sz="2400" b="1" dirty="0" smtClean="0"/>
              <a:t> LIKE </a:t>
            </a:r>
            <a:r>
              <a:rPr lang="en-US" sz="2400" b="1" dirty="0"/>
              <a:t>'C%'</a:t>
            </a:r>
            <a:endParaRPr lang="en-US" altLang="en-US" sz="2400" b="1" dirty="0"/>
          </a:p>
        </p:txBody>
      </p:sp>
    </p:spTree>
    <p:extLst>
      <p:ext uri="{BB962C8B-B14F-4D97-AF65-F5344CB8AC3E}">
        <p14:creationId xmlns:p14="http://schemas.microsoft.com/office/powerpoint/2010/main" val="2311103537"/>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48" y="349790"/>
            <a:ext cx="6172141" cy="1200329"/>
            <a:chOff x="6096000" y="2068962"/>
            <a:chExt cx="5061857" cy="1200329"/>
          </a:xfrm>
        </p:grpSpPr>
        <p:sp>
          <p:nvSpPr>
            <p:cNvPr id="21" name="文本框 20"/>
            <p:cNvSpPr txBox="1"/>
            <p:nvPr/>
          </p:nvSpPr>
          <p:spPr>
            <a:xfrm>
              <a:off x="6096000" y="2068962"/>
              <a:ext cx="4858348"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4</a:t>
              </a:r>
              <a:r>
                <a:rPr lang="en-US" altLang="zh-CN" sz="3600" b="1" u="sng" dirty="0" smtClean="0">
                  <a:solidFill>
                    <a:srgbClr val="D32F2F"/>
                  </a:solidFill>
                  <a:latin typeface="Calibri" panose="020F0502020204030204" pitchFamily="34" charset="0"/>
                </a:rPr>
                <a:t>. CÁCH TẠO INDEX HIỆU QUẢ</a:t>
              </a:r>
              <a:endParaRPr lang="en-US" altLang="zh-CN" sz="3600" b="1" u="sng" dirty="0">
                <a:solidFill>
                  <a:srgbClr val="D32F2F"/>
                </a:solidFill>
                <a:latin typeface="Calibri" panose="020F0502020204030204" pitchFamily="34" charset="0"/>
              </a:endParaRPr>
            </a:p>
            <a:p>
              <a:endParaRPr lang="vi-VN" sz="3600" b="1" u="sng" dirty="0">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330975" y="1284861"/>
            <a:ext cx="9731838" cy="440120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
            </a:pPr>
            <a:r>
              <a:rPr lang="vi-VN" sz="2800" dirty="0"/>
              <a:t>Nên Index những cột được dùng trong WHERE, JOIN và ORDER </a:t>
            </a:r>
            <a:r>
              <a:rPr lang="vi-VN" sz="2800" dirty="0" smtClean="0"/>
              <a:t>BY</a:t>
            </a:r>
            <a:r>
              <a:rPr lang="en-US" sz="2800" dirty="0" smtClean="0"/>
              <a:t>.</a:t>
            </a:r>
            <a:endParaRPr lang="vi-VN" sz="2800" dirty="0"/>
          </a:p>
          <a:p>
            <a:pPr marL="457200" indent="-457200">
              <a:buFont typeface="Wingdings" panose="05000000000000000000" pitchFamily="2" charset="2"/>
              <a:buChar char="§"/>
            </a:pPr>
            <a:r>
              <a:rPr lang="vi-VN" sz="2800" dirty="0"/>
              <a:t>Dùng chức năng index prefix" or "multi-columns index</a:t>
            </a:r>
            <a:r>
              <a:rPr lang="vi-VN" sz="2800" dirty="0" smtClean="0"/>
              <a:t>” </a:t>
            </a:r>
            <a:r>
              <a:rPr lang="en-US" sz="2800" dirty="0" smtClean="0"/>
              <a:t>(n</a:t>
            </a:r>
            <a:r>
              <a:rPr lang="vi-VN" sz="2800" dirty="0" smtClean="0"/>
              <a:t>ếu </a:t>
            </a:r>
            <a:r>
              <a:rPr lang="en-US" sz="2800" dirty="0" err="1" smtClean="0"/>
              <a:t>đã</a:t>
            </a:r>
            <a:r>
              <a:rPr lang="vi-VN" sz="2800" dirty="0" smtClean="0"/>
              <a:t> </a:t>
            </a:r>
            <a:r>
              <a:rPr lang="vi-VN" sz="2800" dirty="0"/>
              <a:t>tạo Index(first_name, last_name) thì </a:t>
            </a:r>
            <a:r>
              <a:rPr lang="vi-VN" sz="2800" dirty="0" smtClean="0"/>
              <a:t>k</a:t>
            </a:r>
            <a:r>
              <a:rPr lang="en-US" sz="2800" dirty="0" err="1" smtClean="0"/>
              <a:t>hông</a:t>
            </a:r>
            <a:r>
              <a:rPr lang="vi-VN" sz="2800" dirty="0" smtClean="0"/>
              <a:t> </a:t>
            </a:r>
            <a:r>
              <a:rPr lang="vi-VN" sz="2800" dirty="0"/>
              <a:t>cần tạo Index(first_name</a:t>
            </a:r>
            <a:r>
              <a:rPr lang="vi-VN" sz="2800" dirty="0" smtClean="0"/>
              <a:t>)</a:t>
            </a:r>
            <a:r>
              <a:rPr lang="en-US" sz="2800" dirty="0" smtClean="0"/>
              <a:t>)</a:t>
            </a:r>
            <a:endParaRPr lang="vi-VN" sz="2800" dirty="0"/>
          </a:p>
          <a:p>
            <a:pPr marL="457200" indent="-457200">
              <a:buFont typeface="Wingdings" panose="05000000000000000000" pitchFamily="2" charset="2"/>
              <a:buChar char="§"/>
            </a:pPr>
            <a:r>
              <a:rPr lang="vi-VN" sz="2800" dirty="0"/>
              <a:t>Dùng thuộc tính NOT NULL cho những cột được Index</a:t>
            </a:r>
          </a:p>
          <a:p>
            <a:pPr marL="457200" indent="-457200">
              <a:buFont typeface="Wingdings" panose="05000000000000000000" pitchFamily="2" charset="2"/>
              <a:buChar char="§"/>
            </a:pPr>
            <a:r>
              <a:rPr lang="vi-VN" sz="2800" dirty="0"/>
              <a:t>Không dùng Index cho các bảng thường xuyên có UPDATE, INSERT</a:t>
            </a:r>
          </a:p>
          <a:p>
            <a:pPr marL="457200" indent="-457200">
              <a:buFont typeface="Wingdings" panose="05000000000000000000" pitchFamily="2" charset="2"/>
              <a:buChar char="§"/>
            </a:pPr>
            <a:r>
              <a:rPr lang="vi-VN" sz="2800" dirty="0"/>
              <a:t>Không dùng Index cho các cột mà giá trị thường xuyên bị thay </a:t>
            </a:r>
            <a:r>
              <a:rPr lang="vi-VN" sz="2800" dirty="0" smtClean="0"/>
              <a:t>đổi</a:t>
            </a:r>
            <a:endParaRPr lang="vi-VN" sz="2800" dirty="0"/>
          </a:p>
        </p:txBody>
      </p:sp>
    </p:spTree>
    <p:extLst>
      <p:ext uri="{BB962C8B-B14F-4D97-AF65-F5344CB8AC3E}">
        <p14:creationId xmlns:p14="http://schemas.microsoft.com/office/powerpoint/2010/main" val="225930791"/>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Quora vs. Wikipedia – Q&amp;A not effective in Social Medi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6" y="1236757"/>
            <a:ext cx="5037756" cy="438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8967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600940" cy="721592"/>
            <a:chOff x="6096000" y="2068962"/>
            <a:chExt cx="5630564" cy="721592"/>
          </a:xfrm>
        </p:grpSpPr>
        <p:sp>
          <p:nvSpPr>
            <p:cNvPr id="21" name="文本框 20"/>
            <p:cNvSpPr txBox="1"/>
            <p:nvPr/>
          </p:nvSpPr>
          <p:spPr>
            <a:xfrm>
              <a:off x="6096000" y="2068962"/>
              <a:ext cx="563056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GIỚI THIỆU CHỈ MỤC</a:t>
              </a:r>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765112" cy="461664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altLang="en-US" sz="2800" b="1" dirty="0" err="1" smtClean="0"/>
              <a:t>Chỉ</a:t>
            </a:r>
            <a:r>
              <a:rPr lang="en-US" altLang="en-US" sz="2800" b="1" dirty="0" smtClean="0"/>
              <a:t> </a:t>
            </a:r>
            <a:r>
              <a:rPr lang="en-US" altLang="en-US" sz="2800" b="1" dirty="0" err="1" smtClean="0"/>
              <a:t>mục</a:t>
            </a:r>
            <a:r>
              <a:rPr lang="en-US" altLang="en-US" sz="2800" b="1" dirty="0" smtClean="0"/>
              <a:t> (Index) </a:t>
            </a:r>
            <a:r>
              <a:rPr lang="en-US" altLang="en-US" sz="2800" b="1" dirty="0" err="1" smtClean="0"/>
              <a:t>là</a:t>
            </a:r>
            <a:r>
              <a:rPr lang="en-US" altLang="en-US" sz="2800" b="1" dirty="0" smtClean="0"/>
              <a:t> </a:t>
            </a:r>
            <a:r>
              <a:rPr lang="en-US" altLang="en-US" sz="2800" b="1" dirty="0" err="1" smtClean="0"/>
              <a:t>gì</a:t>
            </a:r>
            <a:r>
              <a:rPr lang="en-US" altLang="en-US" sz="2800" b="1" dirty="0" smtClean="0"/>
              <a:t>?</a:t>
            </a:r>
            <a:endParaRPr lang="en-US" altLang="en-US" sz="2800" b="1" dirty="0"/>
          </a:p>
          <a:p>
            <a:pPr marL="285750" indent="-285750" algn="just">
              <a:buFont typeface="Wingdings" panose="05000000000000000000" pitchFamily="2" charset="2"/>
              <a:buChar char="§"/>
            </a:pPr>
            <a:r>
              <a:rPr lang="vi-VN" sz="2800" dirty="0"/>
              <a:t>Index là một cấu trúc dữ liệu được dùng để định vị và truy cập nhanh nhất vào dữ liệu trong các bảng database</a:t>
            </a:r>
          </a:p>
          <a:p>
            <a:pPr marL="285750" indent="-285750" algn="just">
              <a:buFont typeface="Wingdings" panose="05000000000000000000" pitchFamily="2" charset="2"/>
              <a:buChar char="§"/>
            </a:pPr>
            <a:r>
              <a:rPr lang="vi-VN" sz="2800" dirty="0"/>
              <a:t>Index là một cách tối ưu hiệu suất truy vấn database bằng việc giảm lượng truy cập vào bộ nhớ khi thực hiện truy </a:t>
            </a:r>
            <a:r>
              <a:rPr lang="vi-VN" sz="2800" dirty="0" smtClean="0"/>
              <a:t>vấn</a:t>
            </a:r>
            <a:r>
              <a:rPr lang="en-US" sz="2800" dirty="0" smtClean="0"/>
              <a:t>.</a:t>
            </a:r>
          </a:p>
          <a:p>
            <a:pPr marL="285750" indent="-285750">
              <a:buFont typeface="Wingdings" panose="05000000000000000000" pitchFamily="2" charset="2"/>
              <a:buChar char="§"/>
            </a:pPr>
            <a:r>
              <a:rPr lang="en-US" sz="2800" dirty="0" err="1" smtClean="0"/>
              <a:t>Ví</a:t>
            </a:r>
            <a:r>
              <a:rPr lang="en-US" sz="2800" dirty="0" smtClean="0"/>
              <a:t> </a:t>
            </a:r>
            <a:r>
              <a:rPr lang="en-US" sz="2800" dirty="0" err="1" smtClean="0"/>
              <a:t>dụ</a:t>
            </a:r>
            <a:r>
              <a:rPr lang="en-US" sz="2800" dirty="0" smtClean="0"/>
              <a:t>: </a:t>
            </a:r>
          </a:p>
          <a:p>
            <a:r>
              <a:rPr lang="en-US" sz="2800" b="1" dirty="0" smtClean="0"/>
              <a:t>SELECT </a:t>
            </a:r>
            <a:r>
              <a:rPr lang="en-US" sz="2800" b="1" dirty="0"/>
              <a:t>* FROM </a:t>
            </a:r>
            <a:r>
              <a:rPr lang="en-US" sz="2800" b="1" dirty="0" smtClean="0"/>
              <a:t>User WHERE </a:t>
            </a:r>
            <a:r>
              <a:rPr lang="en-US" sz="2800" b="1" dirty="0">
                <a:solidFill>
                  <a:srgbClr val="FF0000"/>
                </a:solidFill>
              </a:rPr>
              <a:t>Name</a:t>
            </a:r>
            <a:r>
              <a:rPr lang="en-US" sz="2800" b="1" dirty="0"/>
              <a:t> = </a:t>
            </a:r>
            <a:r>
              <a:rPr lang="en-US" sz="2800" b="1" dirty="0" err="1"/>
              <a:t>N</a:t>
            </a:r>
            <a:r>
              <a:rPr lang="en-US" sz="2800" b="1" dirty="0" err="1" smtClean="0"/>
              <a:t>‘Châu</a:t>
            </a:r>
            <a:r>
              <a:rPr lang="en-US" sz="2800" b="1" dirty="0" smtClean="0"/>
              <a:t> </a:t>
            </a:r>
            <a:r>
              <a:rPr lang="en-US" sz="2800" b="1" dirty="0" err="1" smtClean="0"/>
              <a:t>Lỳ</a:t>
            </a:r>
            <a:r>
              <a:rPr lang="en-US" sz="2800" b="1" dirty="0" smtClean="0"/>
              <a:t>‘</a:t>
            </a:r>
          </a:p>
          <a:p>
            <a:r>
              <a:rPr lang="en-US" sz="2800" i="1" dirty="0"/>
              <a:t>*</a:t>
            </a:r>
            <a:r>
              <a:rPr lang="en-US" sz="2800" i="1" dirty="0" err="1" smtClean="0"/>
              <a:t>Câu</a:t>
            </a:r>
            <a:r>
              <a:rPr lang="en-US" sz="2800" i="1" dirty="0" smtClean="0"/>
              <a:t> </a:t>
            </a:r>
            <a:r>
              <a:rPr lang="en-US" sz="2800" i="1" dirty="0" err="1" smtClean="0"/>
              <a:t>này</a:t>
            </a:r>
            <a:r>
              <a:rPr lang="en-US" sz="2800" i="1" dirty="0" smtClean="0"/>
              <a:t> </a:t>
            </a:r>
            <a:r>
              <a:rPr lang="en-US" sz="2800" i="1" dirty="0" err="1" smtClean="0"/>
              <a:t>sẽ</a:t>
            </a:r>
            <a:r>
              <a:rPr lang="en-US" sz="2800" i="1" dirty="0" smtClean="0"/>
              <a:t> </a:t>
            </a:r>
            <a:r>
              <a:rPr lang="en-US" sz="2800" i="1" dirty="0" err="1" smtClean="0"/>
              <a:t>chạy</a:t>
            </a:r>
            <a:r>
              <a:rPr lang="en-US" sz="2800" i="1" dirty="0" smtClean="0"/>
              <a:t> </a:t>
            </a:r>
            <a:r>
              <a:rPr lang="en-US" sz="2800" i="1" dirty="0" err="1" smtClean="0"/>
              <a:t>khác</a:t>
            </a:r>
            <a:r>
              <a:rPr lang="en-US" sz="2800" i="1" dirty="0" smtClean="0"/>
              <a:t> </a:t>
            </a:r>
            <a:r>
              <a:rPr lang="en-US" sz="2800" i="1" dirty="0" err="1" smtClean="0"/>
              <a:t>nhau</a:t>
            </a:r>
            <a:r>
              <a:rPr lang="en-US" sz="2800" i="1" dirty="0" smtClean="0"/>
              <a:t> </a:t>
            </a:r>
            <a:r>
              <a:rPr lang="en-US" sz="2800" i="1" dirty="0" err="1" smtClean="0"/>
              <a:t>khi</a:t>
            </a:r>
            <a:r>
              <a:rPr lang="en-US" sz="2800" i="1" dirty="0" smtClean="0"/>
              <a:t> </a:t>
            </a:r>
            <a:r>
              <a:rPr lang="en-US" sz="2800" i="1" dirty="0" err="1" smtClean="0"/>
              <a:t>có</a:t>
            </a:r>
            <a:r>
              <a:rPr lang="en-US" sz="2800" i="1" dirty="0" smtClean="0"/>
              <a:t> </a:t>
            </a:r>
            <a:r>
              <a:rPr lang="en-US" sz="2800" i="1" dirty="0" err="1" smtClean="0"/>
              <a:t>và</a:t>
            </a:r>
            <a:r>
              <a:rPr lang="en-US" sz="2800" i="1" dirty="0" smtClean="0"/>
              <a:t> </a:t>
            </a:r>
            <a:r>
              <a:rPr lang="en-US" sz="2800" i="1" dirty="0" err="1" smtClean="0"/>
              <a:t>không</a:t>
            </a:r>
            <a:r>
              <a:rPr lang="en-US" sz="2800" i="1" dirty="0" smtClean="0"/>
              <a:t> </a:t>
            </a:r>
            <a:r>
              <a:rPr lang="en-US" sz="2800" i="1" dirty="0" err="1" smtClean="0"/>
              <a:t>có</a:t>
            </a:r>
            <a:r>
              <a:rPr lang="en-US" sz="2800" i="1" dirty="0" smtClean="0"/>
              <a:t> Index </a:t>
            </a:r>
            <a:r>
              <a:rPr lang="en-US" sz="2800" i="1" dirty="0" err="1" smtClean="0"/>
              <a:t>trên</a:t>
            </a:r>
            <a:r>
              <a:rPr lang="en-US" sz="2800" i="1" dirty="0" smtClean="0"/>
              <a:t> </a:t>
            </a:r>
            <a:r>
              <a:rPr lang="en-US" sz="2800" i="1" dirty="0" err="1" smtClean="0"/>
              <a:t>cột</a:t>
            </a:r>
            <a:r>
              <a:rPr lang="en-US" sz="2800" i="1" dirty="0" smtClean="0"/>
              <a:t> Name.</a:t>
            </a:r>
            <a:endParaRPr lang="vi-VN" sz="2800" i="1" dirty="0"/>
          </a:p>
        </p:txBody>
      </p:sp>
    </p:spTree>
    <p:extLst>
      <p:ext uri="{BB962C8B-B14F-4D97-AF65-F5344CB8AC3E}">
        <p14:creationId xmlns:p14="http://schemas.microsoft.com/office/powerpoint/2010/main" val="3797126920"/>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600940" cy="721592"/>
            <a:chOff x="6096000" y="2068962"/>
            <a:chExt cx="5630564" cy="721592"/>
          </a:xfrm>
        </p:grpSpPr>
        <p:sp>
          <p:nvSpPr>
            <p:cNvPr id="21" name="文本框 20"/>
            <p:cNvSpPr txBox="1"/>
            <p:nvPr/>
          </p:nvSpPr>
          <p:spPr>
            <a:xfrm>
              <a:off x="6096000" y="2068962"/>
              <a:ext cx="563056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GIỚI THIỆU CHỈ MỤC</a:t>
              </a:r>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461664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Wingdings" panose="05000000000000000000" pitchFamily="2" charset="2"/>
              <a:buChar char="Ø"/>
            </a:pPr>
            <a:r>
              <a:rPr lang="en-US" altLang="en-US" sz="2800" b="1" dirty="0" err="1"/>
              <a:t>Dữ</a:t>
            </a:r>
            <a:r>
              <a:rPr lang="en-US" altLang="en-US" sz="2800" b="1" dirty="0"/>
              <a:t> </a:t>
            </a:r>
            <a:r>
              <a:rPr lang="en-US" altLang="en-US" sz="2800" b="1" dirty="0" err="1"/>
              <a:t>liệu</a:t>
            </a:r>
            <a:r>
              <a:rPr lang="en-US" altLang="en-US" sz="2800" b="1" dirty="0"/>
              <a:t> </a:t>
            </a:r>
            <a:r>
              <a:rPr lang="en-US" altLang="en-US" sz="2800" b="1" dirty="0" err="1"/>
              <a:t>được</a:t>
            </a:r>
            <a:r>
              <a:rPr lang="en-US" altLang="en-US" sz="2800" b="1" dirty="0"/>
              <a:t> </a:t>
            </a:r>
            <a:r>
              <a:rPr lang="en-US" altLang="en-US" sz="2800" b="1" dirty="0" err="1"/>
              <a:t>lưu</a:t>
            </a:r>
            <a:r>
              <a:rPr lang="en-US" altLang="en-US" sz="2800" b="1" dirty="0"/>
              <a:t> </a:t>
            </a:r>
            <a:r>
              <a:rPr lang="en-US" altLang="en-US" sz="2800" b="1" dirty="0" err="1"/>
              <a:t>trữ</a:t>
            </a:r>
            <a:r>
              <a:rPr lang="en-US" altLang="en-US" sz="2800" b="1" dirty="0"/>
              <a:t> </a:t>
            </a:r>
            <a:r>
              <a:rPr lang="en-US" altLang="en-US" sz="2800" b="1" dirty="0" err="1"/>
              <a:t>như</a:t>
            </a:r>
            <a:r>
              <a:rPr lang="en-US" altLang="en-US" sz="2800" b="1" dirty="0"/>
              <a:t> </a:t>
            </a:r>
            <a:r>
              <a:rPr lang="en-US" altLang="en-US" sz="2800" b="1" dirty="0" err="1"/>
              <a:t>thế</a:t>
            </a:r>
            <a:r>
              <a:rPr lang="en-US" altLang="en-US" sz="2800" b="1" dirty="0"/>
              <a:t> </a:t>
            </a:r>
            <a:r>
              <a:rPr lang="en-US" altLang="en-US" sz="2800" b="1" dirty="0" err="1"/>
              <a:t>nào</a:t>
            </a:r>
            <a:endParaRPr lang="en-US" altLang="en-US" sz="2800" b="1" dirty="0"/>
          </a:p>
          <a:p>
            <a:pPr marL="914400" lvl="1" indent="-457200">
              <a:lnSpc>
                <a:spcPct val="150000"/>
              </a:lnSpc>
              <a:buFont typeface="Wingdings" panose="05000000000000000000" pitchFamily="2" charset="2"/>
              <a:buChar char="§"/>
            </a:pPr>
            <a:r>
              <a:rPr lang="en-US" altLang="en-US" sz="2800" dirty="0" err="1"/>
              <a:t>Các</a:t>
            </a:r>
            <a:r>
              <a:rPr lang="en-US" altLang="en-US" sz="2800" dirty="0"/>
              <a:t> </a:t>
            </a:r>
            <a:r>
              <a:rPr lang="en-US" altLang="en-US" sz="2800" dirty="0" err="1"/>
              <a:t>dòng</a:t>
            </a:r>
            <a:r>
              <a:rPr lang="en-US" altLang="en-US" sz="2800" dirty="0"/>
              <a:t> </a:t>
            </a:r>
            <a:r>
              <a:rPr lang="en-US" altLang="en-US" sz="2800" dirty="0" err="1"/>
              <a:t>được</a:t>
            </a:r>
            <a:r>
              <a:rPr lang="en-US" altLang="en-US" sz="2800" dirty="0"/>
              <a:t> </a:t>
            </a:r>
            <a:r>
              <a:rPr lang="en-US" altLang="en-US" sz="2800" dirty="0" err="1"/>
              <a:t>lưu</a:t>
            </a:r>
            <a:r>
              <a:rPr lang="en-US" altLang="en-US" sz="2800" dirty="0"/>
              <a:t> </a:t>
            </a:r>
            <a:r>
              <a:rPr lang="en-US" altLang="en-US" sz="2800" dirty="0" err="1"/>
              <a:t>trữ</a:t>
            </a:r>
            <a:r>
              <a:rPr lang="en-US" altLang="en-US" sz="2800" dirty="0"/>
              <a:t> </a:t>
            </a:r>
            <a:r>
              <a:rPr lang="en-US" altLang="en-US" sz="2800" dirty="0" err="1"/>
              <a:t>trong</a:t>
            </a:r>
            <a:r>
              <a:rPr lang="en-US" altLang="en-US" sz="2800" dirty="0"/>
              <a:t> </a:t>
            </a:r>
            <a:r>
              <a:rPr lang="en-US" altLang="en-US" sz="2800" dirty="0" err="1"/>
              <a:t>các</a:t>
            </a:r>
            <a:r>
              <a:rPr lang="en-US" altLang="en-US" sz="2800" dirty="0"/>
              <a:t> data pages</a:t>
            </a:r>
          </a:p>
          <a:p>
            <a:pPr marL="914400" lvl="1" indent="-457200">
              <a:lnSpc>
                <a:spcPct val="150000"/>
              </a:lnSpc>
              <a:buFont typeface="Wingdings" panose="05000000000000000000" pitchFamily="2" charset="2"/>
              <a:buChar char="§"/>
            </a:pPr>
            <a:r>
              <a:rPr lang="en-US" altLang="en-US" sz="2800" dirty="0"/>
              <a:t>Heap </a:t>
            </a:r>
            <a:r>
              <a:rPr lang="en-US" altLang="en-US" sz="2800" dirty="0" err="1"/>
              <a:t>là</a:t>
            </a:r>
            <a:r>
              <a:rPr lang="en-US" altLang="en-US" sz="2800" dirty="0"/>
              <a:t> </a:t>
            </a:r>
            <a:r>
              <a:rPr lang="en-US" altLang="en-US" sz="2800" dirty="0" err="1"/>
              <a:t>một</a:t>
            </a:r>
            <a:r>
              <a:rPr lang="en-US" altLang="en-US" sz="2800" dirty="0"/>
              <a:t> </a:t>
            </a:r>
            <a:r>
              <a:rPr lang="en-US" altLang="en-US" sz="2800" dirty="0" err="1"/>
              <a:t>tập</a:t>
            </a:r>
            <a:r>
              <a:rPr lang="en-US" altLang="en-US" sz="2800" dirty="0"/>
              <a:t> </a:t>
            </a:r>
            <a:r>
              <a:rPr lang="en-US" altLang="en-US" sz="2800" dirty="0" err="1"/>
              <a:t>hợp</a:t>
            </a:r>
            <a:r>
              <a:rPr lang="en-US" altLang="en-US" sz="2800" dirty="0"/>
              <a:t> </a:t>
            </a:r>
            <a:r>
              <a:rPr lang="en-US" altLang="en-US" sz="2800" dirty="0" err="1"/>
              <a:t>của</a:t>
            </a:r>
            <a:r>
              <a:rPr lang="en-US" altLang="en-US" sz="2800" dirty="0"/>
              <a:t> </a:t>
            </a:r>
            <a:r>
              <a:rPr lang="en-US" altLang="en-US" sz="2800" dirty="0" err="1"/>
              <a:t>các</a:t>
            </a:r>
            <a:r>
              <a:rPr lang="en-US" altLang="en-US" sz="2800" dirty="0"/>
              <a:t> data pages </a:t>
            </a:r>
            <a:r>
              <a:rPr lang="en-US" altLang="en-US" sz="2800" dirty="0" err="1"/>
              <a:t>của</a:t>
            </a:r>
            <a:r>
              <a:rPr lang="en-US" altLang="en-US" sz="2800" dirty="0"/>
              <a:t> </a:t>
            </a:r>
            <a:r>
              <a:rPr lang="en-US" altLang="en-US" sz="2800" dirty="0" err="1"/>
              <a:t>một</a:t>
            </a:r>
            <a:r>
              <a:rPr lang="en-US" altLang="en-US" sz="2800" dirty="0"/>
              <a:t> table</a:t>
            </a:r>
          </a:p>
          <a:p>
            <a:pPr marL="457200" indent="-457200">
              <a:lnSpc>
                <a:spcPct val="150000"/>
              </a:lnSpc>
              <a:buFont typeface="Wingdings" panose="05000000000000000000" pitchFamily="2" charset="2"/>
              <a:buChar char="Ø"/>
            </a:pPr>
            <a:r>
              <a:rPr lang="en-US" altLang="en-US" sz="2800" b="1" dirty="0" err="1"/>
              <a:t>Dữ</a:t>
            </a:r>
            <a:r>
              <a:rPr lang="en-US" altLang="en-US" sz="2800" b="1" dirty="0"/>
              <a:t> </a:t>
            </a:r>
            <a:r>
              <a:rPr lang="en-US" altLang="en-US" sz="2800" b="1" dirty="0" err="1"/>
              <a:t>liệu</a:t>
            </a:r>
            <a:r>
              <a:rPr lang="en-US" altLang="en-US" sz="2800" b="1" dirty="0"/>
              <a:t> </a:t>
            </a:r>
            <a:r>
              <a:rPr lang="en-US" altLang="en-US" sz="2800" b="1" dirty="0" err="1"/>
              <a:t>được</a:t>
            </a:r>
            <a:r>
              <a:rPr lang="en-US" altLang="en-US" sz="2800" b="1" dirty="0"/>
              <a:t> </a:t>
            </a:r>
            <a:r>
              <a:rPr lang="en-US" altLang="en-US" sz="2800" b="1" dirty="0" err="1"/>
              <a:t>truy</a:t>
            </a:r>
            <a:r>
              <a:rPr lang="en-US" altLang="en-US" sz="2800" b="1" dirty="0"/>
              <a:t> </a:t>
            </a:r>
            <a:r>
              <a:rPr lang="en-US" altLang="en-US" sz="2800" b="1" dirty="0" err="1"/>
              <a:t>xuất</a:t>
            </a:r>
            <a:r>
              <a:rPr lang="en-US" altLang="en-US" sz="2800" b="1" dirty="0"/>
              <a:t> </a:t>
            </a:r>
            <a:r>
              <a:rPr lang="en-US" altLang="en-US" sz="2800" b="1" dirty="0" err="1"/>
              <a:t>như</a:t>
            </a:r>
            <a:r>
              <a:rPr lang="en-US" altLang="en-US" sz="2800" b="1" dirty="0"/>
              <a:t> </a:t>
            </a:r>
            <a:r>
              <a:rPr lang="en-US" altLang="en-US" sz="2800" b="1" dirty="0" err="1"/>
              <a:t>thế</a:t>
            </a:r>
            <a:r>
              <a:rPr lang="en-US" altLang="en-US" sz="2800" b="1" dirty="0"/>
              <a:t> </a:t>
            </a:r>
            <a:r>
              <a:rPr lang="en-US" altLang="en-US" sz="2800" b="1" dirty="0" err="1"/>
              <a:t>nào</a:t>
            </a:r>
            <a:endParaRPr lang="en-US" altLang="en-US" sz="2800" b="1" dirty="0"/>
          </a:p>
          <a:p>
            <a:pPr marL="914400" lvl="1" indent="-457200">
              <a:lnSpc>
                <a:spcPct val="150000"/>
              </a:lnSpc>
              <a:buFont typeface="Wingdings" panose="05000000000000000000" pitchFamily="2" charset="2"/>
              <a:buChar char="§"/>
            </a:pPr>
            <a:r>
              <a:rPr lang="en-US" altLang="en-US" sz="2800" dirty="0" err="1" smtClean="0"/>
              <a:t>Quét</a:t>
            </a:r>
            <a:r>
              <a:rPr lang="en-US" altLang="en-US" sz="2800" dirty="0" smtClean="0"/>
              <a:t> </a:t>
            </a:r>
            <a:r>
              <a:rPr lang="en-US" altLang="en-US" sz="2800" dirty="0" err="1"/>
              <a:t>hết</a:t>
            </a:r>
            <a:r>
              <a:rPr lang="en-US" altLang="en-US" sz="2800" dirty="0"/>
              <a:t> </a:t>
            </a:r>
            <a:r>
              <a:rPr lang="en-US" altLang="en-US" sz="2800" dirty="0" err="1"/>
              <a:t>tất</a:t>
            </a:r>
            <a:r>
              <a:rPr lang="en-US" altLang="en-US" sz="2800" dirty="0"/>
              <a:t> </a:t>
            </a:r>
            <a:r>
              <a:rPr lang="en-US" altLang="en-US" sz="2800" dirty="0" err="1"/>
              <a:t>cả</a:t>
            </a:r>
            <a:r>
              <a:rPr lang="en-US" altLang="en-US" sz="2800" dirty="0"/>
              <a:t> </a:t>
            </a:r>
            <a:r>
              <a:rPr lang="en-US" altLang="en-US" sz="2800" dirty="0" err="1"/>
              <a:t>các</a:t>
            </a:r>
            <a:r>
              <a:rPr lang="en-US" altLang="en-US" sz="2800" dirty="0"/>
              <a:t> data pages </a:t>
            </a:r>
            <a:r>
              <a:rPr lang="en-US" altLang="en-US" sz="2800" dirty="0" err="1"/>
              <a:t>của</a:t>
            </a:r>
            <a:r>
              <a:rPr lang="en-US" altLang="en-US" sz="2800" dirty="0"/>
              <a:t> table</a:t>
            </a:r>
          </a:p>
          <a:p>
            <a:pPr marL="914400" lvl="1" indent="-457200">
              <a:lnSpc>
                <a:spcPct val="150000"/>
              </a:lnSpc>
              <a:buFont typeface="Wingdings" panose="05000000000000000000" pitchFamily="2" charset="2"/>
              <a:buChar char="§"/>
            </a:pPr>
            <a:r>
              <a:rPr lang="en-US" altLang="en-US" sz="2800" dirty="0" err="1"/>
              <a:t>Dùng</a:t>
            </a:r>
            <a:r>
              <a:rPr lang="en-US" altLang="en-US" sz="2800" dirty="0"/>
              <a:t> </a:t>
            </a:r>
            <a:r>
              <a:rPr lang="en-US" altLang="en-US" sz="2800" dirty="0" err="1"/>
              <a:t>một</a:t>
            </a:r>
            <a:r>
              <a:rPr lang="en-US" altLang="en-US" sz="2800" dirty="0"/>
              <a:t> index </a:t>
            </a:r>
            <a:r>
              <a:rPr lang="en-US" altLang="en-US" sz="2800" dirty="0" err="1"/>
              <a:t>để</a:t>
            </a:r>
            <a:r>
              <a:rPr lang="en-US" altLang="en-US" sz="2800" dirty="0"/>
              <a:t> </a:t>
            </a:r>
            <a:r>
              <a:rPr lang="en-US" altLang="en-US" sz="2800" dirty="0" err="1"/>
              <a:t>chỉ</a:t>
            </a:r>
            <a:r>
              <a:rPr lang="en-US" altLang="en-US" sz="2800" dirty="0"/>
              <a:t> </a:t>
            </a:r>
            <a:r>
              <a:rPr lang="en-US" altLang="en-US" sz="2800" dirty="0" err="1"/>
              <a:t>đến</a:t>
            </a:r>
            <a:r>
              <a:rPr lang="en-US" altLang="en-US" sz="2800" dirty="0"/>
              <a:t> </a:t>
            </a:r>
            <a:r>
              <a:rPr lang="en-US" altLang="en-US" sz="2800" dirty="0" err="1"/>
              <a:t>dữ</a:t>
            </a:r>
            <a:r>
              <a:rPr lang="en-US" altLang="en-US" sz="2800" dirty="0"/>
              <a:t> </a:t>
            </a:r>
            <a:r>
              <a:rPr lang="en-US" altLang="en-US" sz="2800" dirty="0" err="1"/>
              <a:t>liệu</a:t>
            </a:r>
            <a:r>
              <a:rPr lang="en-US" altLang="en-US" sz="2800" dirty="0"/>
              <a:t> </a:t>
            </a:r>
            <a:r>
              <a:rPr lang="en-US" altLang="en-US" sz="2800" dirty="0" err="1"/>
              <a:t>trong</a:t>
            </a:r>
            <a:r>
              <a:rPr lang="en-US" altLang="en-US" sz="2800" dirty="0"/>
              <a:t> </a:t>
            </a:r>
            <a:r>
              <a:rPr lang="en-US" altLang="en-US" sz="2800" dirty="0" err="1"/>
              <a:t>một</a:t>
            </a:r>
            <a:r>
              <a:rPr lang="en-US" altLang="en-US" sz="2800" dirty="0"/>
              <a:t> page</a:t>
            </a:r>
          </a:p>
        </p:txBody>
      </p:sp>
    </p:spTree>
    <p:extLst>
      <p:ext uri="{BB962C8B-B14F-4D97-AF65-F5344CB8AC3E}">
        <p14:creationId xmlns:p14="http://schemas.microsoft.com/office/powerpoint/2010/main" val="1250811894"/>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600940" cy="721592"/>
            <a:chOff x="6096000" y="2068962"/>
            <a:chExt cx="5630564" cy="721592"/>
          </a:xfrm>
        </p:grpSpPr>
        <p:sp>
          <p:nvSpPr>
            <p:cNvPr id="21" name="文本框 20"/>
            <p:cNvSpPr txBox="1"/>
            <p:nvPr/>
          </p:nvSpPr>
          <p:spPr>
            <a:xfrm>
              <a:off x="6096000" y="2068962"/>
              <a:ext cx="563056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GIỚI THIỆU CHỈ MỤC</a:t>
              </a:r>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5215467"/>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20000"/>
              </a:lnSpc>
              <a:buFont typeface="Wingdings" panose="05000000000000000000" pitchFamily="2" charset="2"/>
              <a:buChar char="Ø"/>
            </a:pPr>
            <a:r>
              <a:rPr lang="en-US" altLang="en-US" sz="2800" b="1" dirty="0" err="1"/>
              <a:t>Tại</a:t>
            </a:r>
            <a:r>
              <a:rPr lang="en-US" altLang="en-US" sz="2800" b="1" dirty="0"/>
              <a:t> </a:t>
            </a:r>
            <a:r>
              <a:rPr lang="en-US" altLang="en-US" sz="2800" b="1" dirty="0" err="1"/>
              <a:t>sao</a:t>
            </a:r>
            <a:r>
              <a:rPr lang="en-US" altLang="en-US" sz="2800" b="1" dirty="0"/>
              <a:t> </a:t>
            </a:r>
            <a:r>
              <a:rPr lang="en-US" altLang="en-US" sz="2800" b="1" dirty="0" err="1"/>
              <a:t>tạo</a:t>
            </a:r>
            <a:r>
              <a:rPr lang="en-US" altLang="en-US" sz="2800" b="1" dirty="0"/>
              <a:t> index</a:t>
            </a:r>
          </a:p>
          <a:p>
            <a:pPr marL="914400" lvl="1" indent="-457200">
              <a:lnSpc>
                <a:spcPct val="120000"/>
              </a:lnSpc>
              <a:buFont typeface="Wingdings" panose="05000000000000000000" pitchFamily="2" charset="2"/>
              <a:buChar char="§"/>
            </a:pPr>
            <a:r>
              <a:rPr lang="en-US" altLang="en-US" sz="2800" dirty="0" err="1"/>
              <a:t>Tăng</a:t>
            </a:r>
            <a:r>
              <a:rPr lang="en-US" altLang="en-US" sz="2800" dirty="0"/>
              <a:t> </a:t>
            </a:r>
            <a:r>
              <a:rPr lang="en-US" altLang="en-US" sz="2800" dirty="0" err="1"/>
              <a:t>tốc</a:t>
            </a:r>
            <a:r>
              <a:rPr lang="en-US" altLang="en-US" sz="2800" dirty="0"/>
              <a:t> </a:t>
            </a:r>
            <a:r>
              <a:rPr lang="en-US" altLang="en-US" sz="2800" dirty="0" err="1"/>
              <a:t>độ</a:t>
            </a:r>
            <a:r>
              <a:rPr lang="en-US" altLang="en-US" sz="2800" dirty="0"/>
              <a:t> </a:t>
            </a:r>
            <a:r>
              <a:rPr lang="en-US" altLang="en-US" sz="2800" dirty="0" err="1"/>
              <a:t>truy</a:t>
            </a:r>
            <a:r>
              <a:rPr lang="en-US" altLang="en-US" sz="2800" dirty="0"/>
              <a:t> </a:t>
            </a:r>
            <a:r>
              <a:rPr lang="en-US" altLang="en-US" sz="2800" dirty="0" err="1"/>
              <a:t>xuất</a:t>
            </a:r>
            <a:r>
              <a:rPr lang="en-US" altLang="en-US" sz="2800" dirty="0"/>
              <a:t> </a:t>
            </a:r>
            <a:r>
              <a:rPr lang="en-US" altLang="en-US" sz="2800" dirty="0" err="1"/>
              <a:t>dữ</a:t>
            </a:r>
            <a:r>
              <a:rPr lang="en-US" altLang="en-US" sz="2800" dirty="0"/>
              <a:t> </a:t>
            </a:r>
            <a:r>
              <a:rPr lang="en-US" altLang="en-US" sz="2800" dirty="0" err="1"/>
              <a:t>liệu</a:t>
            </a:r>
            <a:endParaRPr lang="en-US" altLang="en-US" sz="2800" dirty="0"/>
          </a:p>
          <a:p>
            <a:pPr marL="914400" lvl="1" indent="-457200">
              <a:lnSpc>
                <a:spcPct val="120000"/>
              </a:lnSpc>
              <a:buFont typeface="Wingdings" panose="05000000000000000000" pitchFamily="2" charset="2"/>
              <a:buChar char="§"/>
            </a:pPr>
            <a:r>
              <a:rPr lang="en-US" altLang="en-US" sz="2800" dirty="0" err="1"/>
              <a:t>Không</a:t>
            </a:r>
            <a:r>
              <a:rPr lang="en-US" altLang="en-US" sz="2800" dirty="0"/>
              <a:t> </a:t>
            </a:r>
            <a:r>
              <a:rPr lang="en-US" altLang="en-US" sz="2800" dirty="0" err="1"/>
              <a:t>bắt</a:t>
            </a:r>
            <a:r>
              <a:rPr lang="en-US" altLang="en-US" sz="2800" dirty="0"/>
              <a:t> </a:t>
            </a:r>
            <a:r>
              <a:rPr lang="en-US" altLang="en-US" sz="2800" dirty="0" err="1"/>
              <a:t>buộc</a:t>
            </a:r>
            <a:r>
              <a:rPr lang="en-US" altLang="en-US" sz="2800" dirty="0"/>
              <a:t> </a:t>
            </a:r>
            <a:r>
              <a:rPr lang="en-US" altLang="en-US" sz="2800" dirty="0" err="1"/>
              <a:t>tính</a:t>
            </a:r>
            <a:r>
              <a:rPr lang="en-US" altLang="en-US" sz="2800" dirty="0"/>
              <a:t> </a:t>
            </a:r>
            <a:r>
              <a:rPr lang="en-US" altLang="en-US" sz="2800" dirty="0" err="1"/>
              <a:t>liên</a:t>
            </a:r>
            <a:r>
              <a:rPr lang="en-US" altLang="en-US" sz="2800" dirty="0"/>
              <a:t> </a:t>
            </a:r>
            <a:r>
              <a:rPr lang="en-US" altLang="en-US" sz="2800" dirty="0" err="1"/>
              <a:t>tục</a:t>
            </a:r>
            <a:r>
              <a:rPr lang="en-US" altLang="en-US" sz="2800" dirty="0"/>
              <a:t> </a:t>
            </a:r>
            <a:r>
              <a:rPr lang="en-US" altLang="en-US" sz="2800" dirty="0" err="1"/>
              <a:t>của</a:t>
            </a:r>
            <a:r>
              <a:rPr lang="en-US" altLang="en-US" sz="2800" dirty="0"/>
              <a:t> </a:t>
            </a:r>
            <a:r>
              <a:rPr lang="en-US" altLang="en-US" sz="2800" dirty="0" err="1"/>
              <a:t>các</a:t>
            </a:r>
            <a:r>
              <a:rPr lang="en-US" altLang="en-US" sz="2800" dirty="0"/>
              <a:t> </a:t>
            </a:r>
            <a:r>
              <a:rPr lang="en-US" altLang="en-US" sz="2800" dirty="0" err="1"/>
              <a:t>dòng</a:t>
            </a:r>
            <a:endParaRPr lang="en-US" altLang="en-US" sz="2800" dirty="0"/>
          </a:p>
          <a:p>
            <a:pPr marL="457200" indent="-457200">
              <a:lnSpc>
                <a:spcPct val="120000"/>
              </a:lnSpc>
              <a:buFont typeface="Wingdings" panose="05000000000000000000" pitchFamily="2" charset="2"/>
              <a:buChar char="Ø"/>
            </a:pPr>
            <a:r>
              <a:rPr lang="en-US" altLang="en-US" sz="2800" b="1" dirty="0" err="1"/>
              <a:t>Khi</a:t>
            </a:r>
            <a:r>
              <a:rPr lang="en-US" altLang="en-US" sz="2800" b="1" dirty="0"/>
              <a:t> </a:t>
            </a:r>
            <a:r>
              <a:rPr lang="en-US" altLang="en-US" sz="2800" b="1" dirty="0" err="1"/>
              <a:t>nào</a:t>
            </a:r>
            <a:r>
              <a:rPr lang="en-US" altLang="en-US" sz="2800" b="1" dirty="0"/>
              <a:t> </a:t>
            </a:r>
            <a:r>
              <a:rPr lang="en-US" altLang="en-US" sz="2800" b="1" dirty="0" err="1"/>
              <a:t>không</a:t>
            </a:r>
            <a:r>
              <a:rPr lang="en-US" altLang="en-US" sz="2800" b="1" dirty="0"/>
              <a:t> </a:t>
            </a:r>
            <a:r>
              <a:rPr lang="en-US" altLang="en-US" sz="2800" b="1" dirty="0" err="1"/>
              <a:t>nên</a:t>
            </a:r>
            <a:r>
              <a:rPr lang="en-US" altLang="en-US" sz="2800" b="1" dirty="0"/>
              <a:t> </a:t>
            </a:r>
            <a:r>
              <a:rPr lang="en-US" altLang="en-US" sz="2800" b="1" dirty="0" err="1"/>
              <a:t>tạo</a:t>
            </a:r>
            <a:r>
              <a:rPr lang="en-US" altLang="en-US" sz="2800" b="1" dirty="0"/>
              <a:t> index</a:t>
            </a:r>
          </a:p>
          <a:p>
            <a:pPr marL="914400" lvl="1" indent="-457200">
              <a:lnSpc>
                <a:spcPct val="120000"/>
              </a:lnSpc>
              <a:buFont typeface="Wingdings" panose="05000000000000000000" pitchFamily="2" charset="2"/>
              <a:buChar char="§"/>
            </a:pPr>
            <a:r>
              <a:rPr lang="en-US" altLang="en-US" sz="2800" dirty="0" err="1"/>
              <a:t>Tốn</a:t>
            </a:r>
            <a:r>
              <a:rPr lang="en-US" altLang="en-US" sz="2800" dirty="0"/>
              <a:t> </a:t>
            </a:r>
            <a:r>
              <a:rPr lang="en-US" altLang="en-US" sz="2800" dirty="0" err="1"/>
              <a:t>bộ</a:t>
            </a:r>
            <a:r>
              <a:rPr lang="en-US" altLang="en-US" sz="2800" dirty="0"/>
              <a:t> </a:t>
            </a:r>
            <a:r>
              <a:rPr lang="en-US" altLang="en-US" sz="2800" dirty="0" err="1"/>
              <a:t>nhớ</a:t>
            </a:r>
            <a:r>
              <a:rPr lang="en-US" altLang="en-US" sz="2800" dirty="0"/>
              <a:t> </a:t>
            </a:r>
            <a:r>
              <a:rPr lang="en-US" altLang="en-US" sz="2800" dirty="0" err="1"/>
              <a:t>trên</a:t>
            </a:r>
            <a:r>
              <a:rPr lang="en-US" altLang="en-US" sz="2800" dirty="0"/>
              <a:t> </a:t>
            </a:r>
            <a:r>
              <a:rPr lang="en-US" altLang="en-US" sz="2800" dirty="0" err="1"/>
              <a:t>đĩa</a:t>
            </a:r>
            <a:r>
              <a:rPr lang="en-US" altLang="en-US" sz="2800" dirty="0"/>
              <a:t> </a:t>
            </a:r>
            <a:r>
              <a:rPr lang="en-US" altLang="en-US" sz="2800" dirty="0" err="1"/>
              <a:t>để</a:t>
            </a:r>
            <a:r>
              <a:rPr lang="en-US" altLang="en-US" sz="2800" dirty="0"/>
              <a:t> </a:t>
            </a:r>
            <a:r>
              <a:rPr lang="en-US" altLang="en-US" sz="2800" dirty="0" err="1"/>
              <a:t>lưu</a:t>
            </a:r>
            <a:r>
              <a:rPr lang="en-US" altLang="en-US" sz="2800" dirty="0"/>
              <a:t> </a:t>
            </a:r>
            <a:r>
              <a:rPr lang="en-US" altLang="en-US" sz="2800" dirty="0" err="1"/>
              <a:t>trữ</a:t>
            </a:r>
            <a:r>
              <a:rPr lang="en-US" altLang="en-US" sz="2800" dirty="0"/>
              <a:t> index. </a:t>
            </a:r>
            <a:r>
              <a:rPr lang="en-US" altLang="en-US" sz="2800" dirty="0" err="1"/>
              <a:t>Khi</a:t>
            </a:r>
            <a:r>
              <a:rPr lang="en-US" altLang="en-US" sz="2800" dirty="0"/>
              <a:t> user </a:t>
            </a:r>
            <a:r>
              <a:rPr lang="en-US" altLang="en-US" sz="2800" dirty="0" err="1"/>
              <a:t>cập</a:t>
            </a:r>
            <a:r>
              <a:rPr lang="en-US" altLang="en-US" sz="2800" dirty="0"/>
              <a:t> </a:t>
            </a:r>
            <a:r>
              <a:rPr lang="en-US" altLang="en-US" sz="2800" dirty="0" err="1"/>
              <a:t>nhật</a:t>
            </a:r>
            <a:r>
              <a:rPr lang="en-US" altLang="en-US" sz="2800" dirty="0"/>
              <a:t> </a:t>
            </a:r>
            <a:r>
              <a:rPr lang="en-US" altLang="en-US" sz="2800" dirty="0" err="1"/>
              <a:t>dữ</a:t>
            </a:r>
            <a:r>
              <a:rPr lang="en-US" altLang="en-US" sz="2800" dirty="0"/>
              <a:t> </a:t>
            </a:r>
            <a:r>
              <a:rPr lang="en-US" altLang="en-US" sz="2800" dirty="0" err="1"/>
              <a:t>liệu</a:t>
            </a:r>
            <a:r>
              <a:rPr lang="en-US" altLang="en-US" sz="2800" dirty="0"/>
              <a:t> </a:t>
            </a:r>
            <a:r>
              <a:rPr lang="en-US" altLang="en-US" sz="2800" dirty="0" err="1"/>
              <a:t>trên</a:t>
            </a:r>
            <a:r>
              <a:rPr lang="en-US" altLang="en-US" sz="2800" dirty="0"/>
              <a:t> </a:t>
            </a:r>
            <a:r>
              <a:rPr lang="en-US" altLang="en-US" sz="2800" dirty="0" err="1"/>
              <a:t>cột</a:t>
            </a:r>
            <a:r>
              <a:rPr lang="en-US" altLang="en-US" sz="2800" dirty="0"/>
              <a:t> index, SQL Server </a:t>
            </a:r>
            <a:r>
              <a:rPr lang="en-US" altLang="en-US" sz="2800" dirty="0" err="1"/>
              <a:t>cũng</a:t>
            </a:r>
            <a:r>
              <a:rPr lang="en-US" altLang="en-US" sz="2800" dirty="0"/>
              <a:t> </a:t>
            </a:r>
            <a:r>
              <a:rPr lang="en-US" altLang="en-US" sz="2800" dirty="0" err="1"/>
              <a:t>sẽ</a:t>
            </a:r>
            <a:r>
              <a:rPr lang="en-US" altLang="en-US" sz="2800" dirty="0"/>
              <a:t> </a:t>
            </a:r>
            <a:r>
              <a:rPr lang="en-US" altLang="en-US" sz="2800" dirty="0" err="1"/>
              <a:t>cập</a:t>
            </a:r>
            <a:r>
              <a:rPr lang="en-US" altLang="en-US" sz="2800" dirty="0"/>
              <a:t> </a:t>
            </a:r>
            <a:r>
              <a:rPr lang="en-US" altLang="en-US" sz="2800" dirty="0" err="1"/>
              <a:t>nhật</a:t>
            </a:r>
            <a:r>
              <a:rPr lang="en-US" altLang="en-US" sz="2800" dirty="0"/>
              <a:t> index</a:t>
            </a:r>
          </a:p>
          <a:p>
            <a:pPr marL="914400" lvl="1" indent="-457200">
              <a:lnSpc>
                <a:spcPct val="120000"/>
              </a:lnSpc>
              <a:buFont typeface="Wingdings" panose="05000000000000000000" pitchFamily="2" charset="2"/>
              <a:buChar char="§"/>
            </a:pPr>
            <a:r>
              <a:rPr lang="en-US" altLang="en-US" sz="2800" dirty="0" err="1"/>
              <a:t>Việc</a:t>
            </a:r>
            <a:r>
              <a:rPr lang="en-US" altLang="en-US" sz="2800" dirty="0"/>
              <a:t> </a:t>
            </a:r>
            <a:r>
              <a:rPr lang="en-US" altLang="en-US" sz="2800" dirty="0" err="1"/>
              <a:t>quản</a:t>
            </a:r>
            <a:r>
              <a:rPr lang="en-US" altLang="en-US" sz="2800" dirty="0"/>
              <a:t> </a:t>
            </a:r>
            <a:r>
              <a:rPr lang="en-US" altLang="en-US" sz="2800" dirty="0" err="1"/>
              <a:t>lý</a:t>
            </a:r>
            <a:r>
              <a:rPr lang="en-US" altLang="en-US" sz="2800" dirty="0"/>
              <a:t> index </a:t>
            </a:r>
            <a:r>
              <a:rPr lang="en-US" altLang="en-US" sz="2800" dirty="0" err="1"/>
              <a:t>sẽ</a:t>
            </a:r>
            <a:r>
              <a:rPr lang="en-US" altLang="en-US" sz="2800" dirty="0"/>
              <a:t> </a:t>
            </a:r>
            <a:r>
              <a:rPr lang="en-US" altLang="en-US" sz="2800" dirty="0" err="1"/>
              <a:t>tốn</a:t>
            </a:r>
            <a:r>
              <a:rPr lang="en-US" altLang="en-US" sz="2800" dirty="0"/>
              <a:t> </a:t>
            </a:r>
            <a:r>
              <a:rPr lang="en-US" altLang="en-US" sz="2800" dirty="0" err="1"/>
              <a:t>thời</a:t>
            </a:r>
            <a:r>
              <a:rPr lang="en-US" altLang="en-US" sz="2800" dirty="0"/>
              <a:t> </a:t>
            </a:r>
            <a:r>
              <a:rPr lang="en-US" altLang="en-US" sz="2800" dirty="0" err="1"/>
              <a:t>gian</a:t>
            </a:r>
            <a:r>
              <a:rPr lang="en-US" altLang="en-US" sz="2800" dirty="0"/>
              <a:t> </a:t>
            </a:r>
            <a:r>
              <a:rPr lang="en-US" altLang="en-US" sz="2800" dirty="0" err="1"/>
              <a:t>và</a:t>
            </a:r>
            <a:r>
              <a:rPr lang="en-US" altLang="en-US" sz="2800" dirty="0"/>
              <a:t> </a:t>
            </a:r>
            <a:r>
              <a:rPr lang="en-US" altLang="en-US" sz="2800" dirty="0" err="1"/>
              <a:t>tài</a:t>
            </a:r>
            <a:r>
              <a:rPr lang="en-US" altLang="en-US" sz="2800" dirty="0"/>
              <a:t> </a:t>
            </a:r>
            <a:r>
              <a:rPr lang="en-US" altLang="en-US" sz="2800" dirty="0" err="1"/>
              <a:t>nguyên</a:t>
            </a:r>
            <a:r>
              <a:rPr lang="en-US" altLang="en-US" sz="2800" dirty="0"/>
              <a:t> </a:t>
            </a:r>
            <a:r>
              <a:rPr lang="en-US" altLang="en-US" sz="2800" dirty="0" err="1"/>
              <a:t>nên</a:t>
            </a:r>
            <a:r>
              <a:rPr lang="en-US" altLang="en-US" sz="2800" dirty="0"/>
              <a:t> </a:t>
            </a:r>
            <a:r>
              <a:rPr lang="en-US" altLang="en-US" sz="2800" dirty="0" err="1"/>
              <a:t>nếu</a:t>
            </a:r>
            <a:r>
              <a:rPr lang="en-US" altLang="en-US" sz="2800" dirty="0"/>
              <a:t> index </a:t>
            </a:r>
            <a:r>
              <a:rPr lang="en-US" altLang="en-US" sz="2800" dirty="0" err="1"/>
              <a:t>không</a:t>
            </a:r>
            <a:r>
              <a:rPr lang="en-US" altLang="en-US" sz="2800" dirty="0"/>
              <a:t> </a:t>
            </a:r>
            <a:r>
              <a:rPr lang="en-US" altLang="en-US" sz="2800" dirty="0" err="1"/>
              <a:t>thường</a:t>
            </a:r>
            <a:r>
              <a:rPr lang="en-US" altLang="en-US" sz="2800" dirty="0"/>
              <a:t> </a:t>
            </a:r>
            <a:r>
              <a:rPr lang="en-US" altLang="en-US" sz="2800" dirty="0" err="1"/>
              <a:t>được</a:t>
            </a:r>
            <a:r>
              <a:rPr lang="en-US" altLang="en-US" sz="2800" dirty="0"/>
              <a:t> </a:t>
            </a:r>
            <a:r>
              <a:rPr lang="en-US" altLang="en-US" sz="2800" dirty="0" err="1"/>
              <a:t>sử</a:t>
            </a:r>
            <a:r>
              <a:rPr lang="en-US" altLang="en-US" sz="2800" dirty="0"/>
              <a:t> </a:t>
            </a:r>
            <a:r>
              <a:rPr lang="en-US" altLang="en-US" sz="2800" dirty="0" err="1"/>
              <a:t>dùng</a:t>
            </a:r>
            <a:r>
              <a:rPr lang="en-US" altLang="en-US" sz="2800" dirty="0"/>
              <a:t> </a:t>
            </a:r>
            <a:r>
              <a:rPr lang="en-US" altLang="en-US" sz="2800" dirty="0" err="1"/>
              <a:t>thì</a:t>
            </a:r>
            <a:r>
              <a:rPr lang="en-US" altLang="en-US" sz="2800" dirty="0"/>
              <a:t> </a:t>
            </a:r>
            <a:r>
              <a:rPr lang="en-US" altLang="en-US" sz="2800" dirty="0" err="1"/>
              <a:t>không</a:t>
            </a:r>
            <a:r>
              <a:rPr lang="en-US" altLang="en-US" sz="2800" dirty="0"/>
              <a:t> </a:t>
            </a:r>
            <a:r>
              <a:rPr lang="en-US" altLang="en-US" sz="2800" dirty="0" err="1"/>
              <a:t>cần</a:t>
            </a:r>
            <a:r>
              <a:rPr lang="en-US" altLang="en-US" sz="2800" dirty="0"/>
              <a:t> </a:t>
            </a:r>
            <a:r>
              <a:rPr lang="en-US" altLang="en-US" sz="2800" dirty="0" err="1"/>
              <a:t>tạo</a:t>
            </a:r>
            <a:endParaRPr lang="en-US" altLang="en-US" sz="2800" dirty="0"/>
          </a:p>
        </p:txBody>
      </p:sp>
    </p:spTree>
    <p:extLst>
      <p:ext uri="{BB962C8B-B14F-4D97-AF65-F5344CB8AC3E}">
        <p14:creationId xmlns:p14="http://schemas.microsoft.com/office/powerpoint/2010/main" val="910338692"/>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600940" cy="721592"/>
            <a:chOff x="6096000" y="2068962"/>
            <a:chExt cx="5630564" cy="721592"/>
          </a:xfrm>
        </p:grpSpPr>
        <p:sp>
          <p:nvSpPr>
            <p:cNvPr id="21" name="文本框 20"/>
            <p:cNvSpPr txBox="1"/>
            <p:nvPr/>
          </p:nvSpPr>
          <p:spPr>
            <a:xfrm>
              <a:off x="6096000" y="2068962"/>
              <a:ext cx="563056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GIỚI THIỆU CHỈ MỤC</a:t>
              </a:r>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805454" cy="285001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20000"/>
              </a:lnSpc>
              <a:buFont typeface="Wingdings" panose="05000000000000000000" pitchFamily="2" charset="2"/>
              <a:buChar char="Ø"/>
            </a:pPr>
            <a:r>
              <a:rPr lang="en-US" altLang="en-US" sz="2800" b="1" dirty="0" err="1" smtClean="0"/>
              <a:t>Cấu</a:t>
            </a:r>
            <a:r>
              <a:rPr lang="en-US" altLang="en-US" sz="2800" b="1" dirty="0" smtClean="0"/>
              <a:t> </a:t>
            </a:r>
            <a:r>
              <a:rPr lang="en-US" altLang="en-US" sz="2800" b="1" dirty="0" err="1" smtClean="0"/>
              <a:t>trúc</a:t>
            </a:r>
            <a:r>
              <a:rPr lang="en-US" altLang="en-US" sz="2800" b="1" dirty="0" smtClean="0"/>
              <a:t> </a:t>
            </a:r>
            <a:r>
              <a:rPr lang="en-US" altLang="en-US" sz="2800" b="1" dirty="0" err="1" smtClean="0"/>
              <a:t>của</a:t>
            </a:r>
            <a:r>
              <a:rPr lang="en-US" altLang="en-US" sz="2800" b="1" dirty="0" smtClean="0"/>
              <a:t> Index:</a:t>
            </a:r>
          </a:p>
          <a:p>
            <a:pPr marL="457200" indent="-457200">
              <a:buFont typeface="Wingdings" panose="05000000000000000000" pitchFamily="2" charset="2"/>
              <a:buChar char="§"/>
            </a:pPr>
            <a:r>
              <a:rPr lang="vi-VN" sz="2800" dirty="0"/>
              <a:t>Cột Search Key: chứa bản sao các giá trị của cột được tạo Index</a:t>
            </a:r>
          </a:p>
          <a:p>
            <a:pPr marL="457200" indent="-457200">
              <a:buFont typeface="Wingdings" panose="05000000000000000000" pitchFamily="2" charset="2"/>
              <a:buChar char="§"/>
            </a:pPr>
            <a:r>
              <a:rPr lang="vi-VN" sz="2800" dirty="0"/>
              <a:t>Cột Data Reference: chứa con trỏ trỏ đến địa chỉ của bản ghi có giá trị cột index tương ứng</a:t>
            </a:r>
          </a:p>
          <a:p>
            <a:pPr marL="457200" indent="-457200">
              <a:lnSpc>
                <a:spcPct val="120000"/>
              </a:lnSpc>
              <a:buFont typeface="Wingdings" panose="05000000000000000000" pitchFamily="2" charset="2"/>
              <a:buChar char="Ø"/>
            </a:pPr>
            <a:endParaRPr lang="en-US" alt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711562240"/>
              </p:ext>
            </p:extLst>
          </p:nvPr>
        </p:nvGraphicFramePr>
        <p:xfrm>
          <a:off x="2849212" y="3990212"/>
          <a:ext cx="5918270" cy="1008125"/>
        </p:xfrm>
        <a:graphic>
          <a:graphicData uri="http://schemas.openxmlformats.org/drawingml/2006/table">
            <a:tbl>
              <a:tblPr firstRow="1" bandRow="1">
                <a:tableStyleId>{5C22544A-7EE6-4342-B048-85BDC9FD1C3A}</a:tableStyleId>
              </a:tblPr>
              <a:tblGrid>
                <a:gridCol w="2959135">
                  <a:extLst>
                    <a:ext uri="{9D8B030D-6E8A-4147-A177-3AD203B41FA5}">
                      <a16:colId xmlns:a16="http://schemas.microsoft.com/office/drawing/2014/main" val="20000"/>
                    </a:ext>
                  </a:extLst>
                </a:gridCol>
                <a:gridCol w="2959135">
                  <a:extLst>
                    <a:ext uri="{9D8B030D-6E8A-4147-A177-3AD203B41FA5}">
                      <a16:colId xmlns:a16="http://schemas.microsoft.com/office/drawing/2014/main" val="20001"/>
                    </a:ext>
                  </a:extLst>
                </a:gridCol>
              </a:tblGrid>
              <a:tr h="1008125">
                <a:tc>
                  <a:txBody>
                    <a:bodyPr/>
                    <a:lstStyle/>
                    <a:p>
                      <a:pPr algn="ctr"/>
                      <a:endParaRPr lang="en-US" dirty="0" smtClean="0">
                        <a:solidFill>
                          <a:srgbClr val="FF0000"/>
                        </a:solidFill>
                      </a:endParaRPr>
                    </a:p>
                    <a:p>
                      <a:pPr algn="ctr"/>
                      <a:r>
                        <a:rPr lang="en-US" dirty="0" smtClean="0">
                          <a:solidFill>
                            <a:srgbClr val="FF0000"/>
                          </a:solidFill>
                        </a:rPr>
                        <a:t>SEARCH</a:t>
                      </a:r>
                      <a:r>
                        <a:rPr lang="en-US" baseline="0" dirty="0" smtClean="0">
                          <a:solidFill>
                            <a:srgbClr val="FF0000"/>
                          </a:solidFill>
                        </a:rPr>
                        <a:t> KEY</a:t>
                      </a:r>
                      <a:endParaRPr lang="en-US" dirty="0">
                        <a:solidFill>
                          <a:srgbClr val="FF0000"/>
                        </a:solidFill>
                      </a:endParaRPr>
                    </a:p>
                  </a:txBody>
                  <a:tcPr>
                    <a:solidFill>
                      <a:schemeClr val="accent4">
                        <a:lumMod val="40000"/>
                        <a:lumOff val="60000"/>
                      </a:schemeClr>
                    </a:solidFill>
                  </a:tcPr>
                </a:tc>
                <a:tc>
                  <a:txBody>
                    <a:bodyPr/>
                    <a:lstStyle/>
                    <a:p>
                      <a:pPr algn="ctr"/>
                      <a:endParaRPr lang="en-US" dirty="0" smtClean="0">
                        <a:solidFill>
                          <a:srgbClr val="FF0000"/>
                        </a:solidFill>
                      </a:endParaRPr>
                    </a:p>
                    <a:p>
                      <a:pPr algn="ctr"/>
                      <a:r>
                        <a:rPr lang="en-US" dirty="0" smtClean="0">
                          <a:solidFill>
                            <a:srgbClr val="FF0000"/>
                          </a:solidFill>
                        </a:rPr>
                        <a:t>DATA REFERENCE</a:t>
                      </a:r>
                      <a:endParaRPr lang="en-US" dirty="0">
                        <a:solidFill>
                          <a:srgbClr val="FF0000"/>
                        </a:solidFill>
                      </a:endParaRPr>
                    </a:p>
                  </a:txBody>
                  <a:tcPr>
                    <a:solidFill>
                      <a:schemeClr val="accent4">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8138747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600940" cy="721592"/>
            <a:chOff x="6096000" y="2068962"/>
            <a:chExt cx="5630564" cy="721592"/>
          </a:xfrm>
        </p:grpSpPr>
        <p:sp>
          <p:nvSpPr>
            <p:cNvPr id="21" name="文本框 20"/>
            <p:cNvSpPr txBox="1"/>
            <p:nvPr/>
          </p:nvSpPr>
          <p:spPr>
            <a:xfrm>
              <a:off x="6096000" y="2068962"/>
              <a:ext cx="563056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GIỚI THIỆU CHỈ MỤC</a:t>
              </a:r>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56188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20000"/>
              </a:lnSpc>
              <a:buFont typeface="Wingdings" panose="05000000000000000000" pitchFamily="2" charset="2"/>
              <a:buChar char="Ø"/>
            </a:pPr>
            <a:r>
              <a:rPr lang="en-US" altLang="en-US" sz="2800" b="1" dirty="0" err="1" smtClean="0"/>
              <a:t>Cú</a:t>
            </a:r>
            <a:r>
              <a:rPr lang="en-US" altLang="en-US" sz="2800" b="1" dirty="0" smtClean="0"/>
              <a:t> </a:t>
            </a:r>
            <a:r>
              <a:rPr lang="en-US" altLang="en-US" sz="2800" b="1" dirty="0" err="1" smtClean="0"/>
              <a:t>pháp</a:t>
            </a:r>
            <a:r>
              <a:rPr lang="en-US" altLang="en-US" sz="2800" b="1" dirty="0" smtClean="0"/>
              <a:t>:</a:t>
            </a:r>
            <a:endParaRPr lang="en-US" altLang="en-US" sz="2800" b="1" dirty="0"/>
          </a:p>
        </p:txBody>
      </p:sp>
      <p:sp>
        <p:nvSpPr>
          <p:cNvPr id="11" name="Rectangle 3"/>
          <p:cNvSpPr txBox="1">
            <a:spLocks noChangeArrowheads="1"/>
          </p:cNvSpPr>
          <p:nvPr/>
        </p:nvSpPr>
        <p:spPr>
          <a:xfrm>
            <a:off x="1935209" y="1770905"/>
            <a:ext cx="8229600" cy="4911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smtClean="0"/>
              <a:t>Tạo</a:t>
            </a:r>
            <a:r>
              <a:rPr lang="en-US" b="1" dirty="0" smtClean="0"/>
              <a:t> </a:t>
            </a:r>
            <a:r>
              <a:rPr lang="en-US" b="1" dirty="0" err="1" smtClean="0"/>
              <a:t>chỉ</a:t>
            </a:r>
            <a:r>
              <a:rPr lang="en-US" b="1" dirty="0" smtClean="0"/>
              <a:t> </a:t>
            </a:r>
            <a:r>
              <a:rPr lang="en-US" b="1" dirty="0" err="1" smtClean="0"/>
              <a:t>mục</a:t>
            </a:r>
            <a:endParaRPr lang="en-US" b="1" dirty="0" smtClean="0"/>
          </a:p>
          <a:p>
            <a:endParaRPr lang="en-US" dirty="0" smtClean="0"/>
          </a:p>
          <a:p>
            <a:endParaRPr lang="en-US" dirty="0" smtClean="0"/>
          </a:p>
          <a:p>
            <a:pPr marL="0" indent="0">
              <a:buNone/>
            </a:pPr>
            <a:endParaRPr lang="en-US" dirty="0" smtClean="0"/>
          </a:p>
          <a:p>
            <a:r>
              <a:rPr lang="en-US" b="1" dirty="0" err="1" smtClean="0"/>
              <a:t>Ví</a:t>
            </a:r>
            <a:r>
              <a:rPr lang="en-US" b="1" dirty="0" smtClean="0"/>
              <a:t> </a:t>
            </a:r>
            <a:r>
              <a:rPr lang="en-US" b="1" dirty="0" err="1" smtClean="0"/>
              <a:t>dụ</a:t>
            </a:r>
            <a:endParaRPr lang="en-US" b="1" dirty="0" smtClean="0"/>
          </a:p>
          <a:p>
            <a:pPr lvl="1"/>
            <a:r>
              <a:rPr lang="en-US" noProof="1" smtClean="0">
                <a:solidFill>
                  <a:srgbClr val="3333FF"/>
                </a:solidFill>
              </a:rPr>
              <a:t>CREATE INDEX</a:t>
            </a:r>
            <a:r>
              <a:rPr lang="en-US" noProof="1" smtClean="0"/>
              <a:t> I</a:t>
            </a:r>
            <a:r>
              <a:rPr lang="en-US" dirty="0" smtClean="0"/>
              <a:t>D</a:t>
            </a:r>
            <a:r>
              <a:rPr lang="en-US" noProof="1" smtClean="0"/>
              <a:t>_P</a:t>
            </a:r>
            <a:r>
              <a:rPr lang="en-US" dirty="0" smtClean="0"/>
              <a:t>HG</a:t>
            </a:r>
            <a:r>
              <a:rPr lang="en-US" noProof="1" smtClean="0"/>
              <a:t> </a:t>
            </a:r>
            <a:r>
              <a:rPr lang="en-US" noProof="1" smtClean="0">
                <a:solidFill>
                  <a:srgbClr val="3333FF"/>
                </a:solidFill>
              </a:rPr>
              <a:t>ON</a:t>
            </a:r>
            <a:r>
              <a:rPr lang="en-US" noProof="1" smtClean="0"/>
              <a:t> NHANVIEN (PHG)</a:t>
            </a:r>
            <a:endParaRPr lang="en-US" dirty="0" smtClean="0"/>
          </a:p>
          <a:p>
            <a:pPr lvl="1"/>
            <a:endParaRPr lang="en-US" dirty="0" smtClean="0">
              <a:solidFill>
                <a:srgbClr val="3333FF"/>
              </a:solidFill>
            </a:endParaRPr>
          </a:p>
          <a:p>
            <a:pPr lvl="1"/>
            <a:r>
              <a:rPr lang="en-US" noProof="1" smtClean="0">
                <a:solidFill>
                  <a:srgbClr val="3333FF"/>
                </a:solidFill>
              </a:rPr>
              <a:t>CREATE INDEX</a:t>
            </a:r>
            <a:r>
              <a:rPr lang="en-US" noProof="1" smtClean="0"/>
              <a:t> I</a:t>
            </a:r>
            <a:r>
              <a:rPr lang="en-US" dirty="0" smtClean="0"/>
              <a:t>D</a:t>
            </a:r>
            <a:r>
              <a:rPr lang="en-US" noProof="1" smtClean="0"/>
              <a:t>_</a:t>
            </a:r>
            <a:r>
              <a:rPr lang="en-US" dirty="0" smtClean="0"/>
              <a:t>PHANCONG</a:t>
            </a:r>
            <a:r>
              <a:rPr lang="en-US" noProof="1" smtClean="0"/>
              <a:t> </a:t>
            </a:r>
            <a:endParaRPr lang="en-US" dirty="0" smtClean="0"/>
          </a:p>
          <a:p>
            <a:pPr lvl="1">
              <a:buFont typeface="Arial" panose="020B0604020202020204" pitchFamily="34" charset="0"/>
              <a:buNone/>
            </a:pPr>
            <a:r>
              <a:rPr lang="en-US" dirty="0" smtClean="0">
                <a:solidFill>
                  <a:srgbClr val="3333FF"/>
                </a:solidFill>
              </a:rPr>
              <a:t>	</a:t>
            </a:r>
            <a:r>
              <a:rPr lang="en-US" noProof="1" smtClean="0">
                <a:solidFill>
                  <a:srgbClr val="3333FF"/>
                </a:solidFill>
              </a:rPr>
              <a:t>ON</a:t>
            </a:r>
            <a:r>
              <a:rPr lang="en-US" noProof="1" smtClean="0"/>
              <a:t> </a:t>
            </a:r>
            <a:r>
              <a:rPr lang="en-US" dirty="0" smtClean="0"/>
              <a:t>PHANCONG</a:t>
            </a:r>
            <a:r>
              <a:rPr lang="en-US" noProof="1" smtClean="0"/>
              <a:t> (</a:t>
            </a:r>
            <a:r>
              <a:rPr lang="en-US" dirty="0" smtClean="0"/>
              <a:t>SODA, MA_NVIEN </a:t>
            </a:r>
            <a:r>
              <a:rPr lang="en-US" dirty="0" smtClean="0">
                <a:solidFill>
                  <a:srgbClr val="3333FF"/>
                </a:solidFill>
              </a:rPr>
              <a:t>DESC</a:t>
            </a:r>
            <a:r>
              <a:rPr lang="en-US" noProof="1" smtClean="0"/>
              <a:t>)</a:t>
            </a:r>
            <a:endParaRPr lang="en-US" dirty="0" smtClean="0"/>
          </a:p>
          <a:p>
            <a:endParaRPr lang="en-US" dirty="0" smtClean="0"/>
          </a:p>
          <a:p>
            <a:endParaRPr lang="en-US" dirty="0"/>
          </a:p>
        </p:txBody>
      </p:sp>
      <p:sp>
        <p:nvSpPr>
          <p:cNvPr id="13" name="Text Box 5"/>
          <p:cNvSpPr txBox="1">
            <a:spLocks noChangeArrowheads="1"/>
          </p:cNvSpPr>
          <p:nvPr/>
        </p:nvSpPr>
        <p:spPr bwMode="auto">
          <a:xfrm>
            <a:off x="2250141" y="2560187"/>
            <a:ext cx="6781800" cy="1096962"/>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600" b="1" noProof="1">
                <a:solidFill>
                  <a:srgbClr val="3333FF"/>
                </a:solidFill>
              </a:rPr>
              <a:t>CREATE INDEX</a:t>
            </a:r>
            <a:r>
              <a:rPr lang="en-US" sz="2600" noProof="1"/>
              <a:t> &lt;</a:t>
            </a:r>
            <a:r>
              <a:rPr lang="en-US" sz="2600" dirty="0"/>
              <a:t>T</a:t>
            </a:r>
            <a:r>
              <a:rPr lang="en-US" sz="2600" noProof="1"/>
              <a:t>ên_index&gt; </a:t>
            </a:r>
            <a:endParaRPr lang="en-US" sz="2600" dirty="0"/>
          </a:p>
          <a:p>
            <a:pPr algn="l"/>
            <a:r>
              <a:rPr lang="en-US" sz="2600" b="1" noProof="1">
                <a:solidFill>
                  <a:srgbClr val="3333FF"/>
                </a:solidFill>
              </a:rPr>
              <a:t>ON</a:t>
            </a:r>
            <a:r>
              <a:rPr lang="en-US" sz="2600" noProof="1"/>
              <a:t> &lt;</a:t>
            </a:r>
            <a:r>
              <a:rPr lang="en-US" sz="2600" dirty="0"/>
              <a:t>T</a:t>
            </a:r>
            <a:r>
              <a:rPr lang="en-US" sz="2600" noProof="1"/>
              <a:t>ên_bảng&gt; (</a:t>
            </a:r>
            <a:r>
              <a:rPr lang="en-US" sz="2600" dirty="0"/>
              <a:t>C</a:t>
            </a:r>
            <a:r>
              <a:rPr lang="en-US" sz="2600" noProof="1"/>
              <a:t>ột1 [ASC|DESC], ...,</a:t>
            </a:r>
            <a:r>
              <a:rPr lang="en-US" sz="2600" dirty="0"/>
              <a:t> </a:t>
            </a:r>
            <a:r>
              <a:rPr lang="en-US" sz="2600" noProof="1"/>
              <a:t>n) </a:t>
            </a:r>
            <a:endParaRPr lang="en-US" sz="2600" dirty="0"/>
          </a:p>
        </p:txBody>
      </p:sp>
    </p:spTree>
    <p:extLst>
      <p:ext uri="{BB962C8B-B14F-4D97-AF65-F5344CB8AC3E}">
        <p14:creationId xmlns:p14="http://schemas.microsoft.com/office/powerpoint/2010/main" val="3708337635"/>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1" y="349790"/>
            <a:ext cx="4600940" cy="721592"/>
            <a:chOff x="6096000" y="2068962"/>
            <a:chExt cx="5630564" cy="721592"/>
          </a:xfrm>
        </p:grpSpPr>
        <p:sp>
          <p:nvSpPr>
            <p:cNvPr id="21" name="文本框 20"/>
            <p:cNvSpPr txBox="1"/>
            <p:nvPr/>
          </p:nvSpPr>
          <p:spPr>
            <a:xfrm>
              <a:off x="6096000" y="2068962"/>
              <a:ext cx="5630564" cy="646331"/>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1</a:t>
              </a:r>
              <a:r>
                <a:rPr lang="en-US" altLang="zh-CN" sz="3600" b="1" u="sng" smtClean="0">
                  <a:solidFill>
                    <a:srgbClr val="D32F2F"/>
                  </a:solidFill>
                  <a:latin typeface="Calibri" panose="020F0502020204030204" pitchFamily="34" charset="0"/>
                </a:rPr>
                <a:t>. GIỚI THIỆU CHỈ MỤC</a:t>
              </a:r>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56188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20000"/>
              </a:lnSpc>
              <a:buFont typeface="Wingdings" panose="05000000000000000000" pitchFamily="2" charset="2"/>
              <a:buChar char="Ø"/>
            </a:pPr>
            <a:r>
              <a:rPr lang="en-US" altLang="en-US" sz="2800" dirty="0" err="1" smtClean="0"/>
              <a:t>Cú</a:t>
            </a:r>
            <a:r>
              <a:rPr lang="en-US" altLang="en-US" sz="2800" dirty="0" smtClean="0"/>
              <a:t> </a:t>
            </a:r>
            <a:r>
              <a:rPr lang="en-US" altLang="en-US" sz="2800" dirty="0" err="1" smtClean="0"/>
              <a:t>pháp</a:t>
            </a:r>
            <a:r>
              <a:rPr lang="en-US" altLang="en-US" sz="2800" dirty="0" smtClean="0"/>
              <a:t>:</a:t>
            </a:r>
            <a:endParaRPr lang="en-US" altLang="en-US" sz="2800" dirty="0"/>
          </a:p>
        </p:txBody>
      </p:sp>
      <p:sp>
        <p:nvSpPr>
          <p:cNvPr id="12" name="Rectangle 3"/>
          <p:cNvSpPr txBox="1">
            <a:spLocks noChangeArrowheads="1"/>
          </p:cNvSpPr>
          <p:nvPr/>
        </p:nvSpPr>
        <p:spPr>
          <a:xfrm>
            <a:off x="1935209" y="1770905"/>
            <a:ext cx="8229600" cy="4911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smtClean="0"/>
              <a:t>Xóa</a:t>
            </a:r>
            <a:r>
              <a:rPr lang="en-US" b="1" dirty="0" smtClean="0"/>
              <a:t> </a:t>
            </a:r>
            <a:r>
              <a:rPr lang="en-US" b="1" dirty="0" err="1" smtClean="0"/>
              <a:t>chỉ</a:t>
            </a:r>
            <a:r>
              <a:rPr lang="en-US" b="1" dirty="0" smtClean="0"/>
              <a:t> </a:t>
            </a:r>
            <a:r>
              <a:rPr lang="en-US" b="1" dirty="0" err="1" smtClean="0"/>
              <a:t>mục</a:t>
            </a:r>
            <a:endParaRPr lang="en-US" b="1" dirty="0" smtClean="0"/>
          </a:p>
          <a:p>
            <a:endParaRPr lang="en-US" dirty="0" smtClean="0"/>
          </a:p>
          <a:p>
            <a:pPr marL="0" indent="0">
              <a:buNone/>
            </a:pPr>
            <a:endParaRPr lang="en-US" dirty="0"/>
          </a:p>
          <a:p>
            <a:pPr marL="0" indent="0">
              <a:buNone/>
            </a:pPr>
            <a:endParaRPr lang="en-US" dirty="0" smtClean="0"/>
          </a:p>
          <a:p>
            <a:r>
              <a:rPr lang="en-US" b="1" dirty="0" err="1" smtClean="0"/>
              <a:t>Ví</a:t>
            </a:r>
            <a:r>
              <a:rPr lang="en-US" b="1" dirty="0" smtClean="0"/>
              <a:t> </a:t>
            </a:r>
            <a:r>
              <a:rPr lang="en-US" b="1" dirty="0" err="1" smtClean="0"/>
              <a:t>dụ</a:t>
            </a:r>
            <a:endParaRPr lang="en-US" b="1" dirty="0" smtClean="0"/>
          </a:p>
          <a:p>
            <a:pPr lvl="1"/>
            <a:r>
              <a:rPr lang="en-US" dirty="0" smtClean="0">
                <a:solidFill>
                  <a:srgbClr val="3333FF"/>
                </a:solidFill>
              </a:rPr>
              <a:t>DROP</a:t>
            </a:r>
            <a:r>
              <a:rPr lang="en-US" noProof="1" smtClean="0">
                <a:solidFill>
                  <a:srgbClr val="3333FF"/>
                </a:solidFill>
              </a:rPr>
              <a:t> INDEX</a:t>
            </a:r>
            <a:r>
              <a:rPr lang="en-US" noProof="1" smtClean="0"/>
              <a:t> I</a:t>
            </a:r>
            <a:r>
              <a:rPr lang="en-US" dirty="0" smtClean="0"/>
              <a:t>D</a:t>
            </a:r>
            <a:r>
              <a:rPr lang="en-US" noProof="1" smtClean="0"/>
              <a:t>_P</a:t>
            </a:r>
            <a:r>
              <a:rPr lang="en-US" dirty="0" smtClean="0"/>
              <a:t>HG</a:t>
            </a:r>
            <a:r>
              <a:rPr lang="en-US" noProof="1" smtClean="0"/>
              <a:t> </a:t>
            </a:r>
            <a:r>
              <a:rPr lang="en-US" noProof="1" smtClean="0">
                <a:solidFill>
                  <a:srgbClr val="3333FF"/>
                </a:solidFill>
              </a:rPr>
              <a:t>ON</a:t>
            </a:r>
            <a:r>
              <a:rPr lang="en-US" noProof="1" smtClean="0"/>
              <a:t> NHANVIEN</a:t>
            </a:r>
            <a:endParaRPr lang="en-US" dirty="0" smtClean="0"/>
          </a:p>
          <a:p>
            <a:pPr lvl="1"/>
            <a:r>
              <a:rPr lang="en-US" dirty="0" smtClean="0">
                <a:solidFill>
                  <a:srgbClr val="3333FF"/>
                </a:solidFill>
              </a:rPr>
              <a:t>DROP</a:t>
            </a:r>
            <a:r>
              <a:rPr lang="en-US" noProof="1" smtClean="0">
                <a:solidFill>
                  <a:srgbClr val="3333FF"/>
                </a:solidFill>
              </a:rPr>
              <a:t> INDEX</a:t>
            </a:r>
            <a:r>
              <a:rPr lang="en-US" noProof="1" smtClean="0"/>
              <a:t> I</a:t>
            </a:r>
            <a:r>
              <a:rPr lang="en-US" dirty="0" smtClean="0"/>
              <a:t>D</a:t>
            </a:r>
            <a:r>
              <a:rPr lang="en-US" noProof="1" smtClean="0"/>
              <a:t>_</a:t>
            </a:r>
            <a:r>
              <a:rPr lang="en-US" dirty="0" smtClean="0"/>
              <a:t>PHANCONG </a:t>
            </a:r>
            <a:r>
              <a:rPr lang="en-US" noProof="1" smtClean="0">
                <a:solidFill>
                  <a:srgbClr val="3333FF"/>
                </a:solidFill>
              </a:rPr>
              <a:t>ON</a:t>
            </a:r>
            <a:r>
              <a:rPr lang="en-US" noProof="1" smtClean="0"/>
              <a:t> </a:t>
            </a:r>
            <a:r>
              <a:rPr lang="en-US" dirty="0" smtClean="0"/>
              <a:t>PHANCONG</a:t>
            </a:r>
            <a:r>
              <a:rPr lang="en-US" noProof="1" smtClean="0"/>
              <a:t> </a:t>
            </a:r>
            <a:endParaRPr lang="en-US" dirty="0"/>
          </a:p>
        </p:txBody>
      </p:sp>
      <p:sp>
        <p:nvSpPr>
          <p:cNvPr id="14" name="Text Box 4"/>
          <p:cNvSpPr txBox="1">
            <a:spLocks noChangeArrowheads="1"/>
          </p:cNvSpPr>
          <p:nvPr/>
        </p:nvSpPr>
        <p:spPr bwMode="auto">
          <a:xfrm>
            <a:off x="2229480" y="2605024"/>
            <a:ext cx="7543800" cy="50165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600" b="1">
                <a:solidFill>
                  <a:srgbClr val="3333FF"/>
                </a:solidFill>
              </a:rPr>
              <a:t>DROP</a:t>
            </a:r>
            <a:r>
              <a:rPr lang="en-US" sz="2600" b="1" noProof="1">
                <a:solidFill>
                  <a:srgbClr val="3333FF"/>
                </a:solidFill>
              </a:rPr>
              <a:t> INDEX</a:t>
            </a:r>
            <a:r>
              <a:rPr lang="en-US" sz="2600" noProof="1"/>
              <a:t> &lt;Tên_index&gt; </a:t>
            </a:r>
            <a:r>
              <a:rPr lang="en-US" sz="2600" b="1" noProof="1">
                <a:solidFill>
                  <a:srgbClr val="3333FF"/>
                </a:solidFill>
              </a:rPr>
              <a:t>ON</a:t>
            </a:r>
            <a:r>
              <a:rPr lang="en-US" sz="2600" noProof="1"/>
              <a:t> &lt;Tên_bảng&gt;</a:t>
            </a:r>
            <a:endParaRPr lang="en-US" sz="2600"/>
          </a:p>
        </p:txBody>
      </p:sp>
    </p:spTree>
    <p:extLst>
      <p:ext uri="{BB962C8B-B14F-4D97-AF65-F5344CB8AC3E}">
        <p14:creationId xmlns:p14="http://schemas.microsoft.com/office/powerpoint/2010/main" val="183228591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65150" y="349790"/>
            <a:ext cx="8223727" cy="1200329"/>
            <a:chOff x="6096000" y="2068962"/>
            <a:chExt cx="6744389" cy="1200329"/>
          </a:xfrm>
        </p:grpSpPr>
        <p:sp>
          <p:nvSpPr>
            <p:cNvPr id="21" name="文本框 20"/>
            <p:cNvSpPr txBox="1"/>
            <p:nvPr/>
          </p:nvSpPr>
          <p:spPr>
            <a:xfrm>
              <a:off x="6096000" y="2068962"/>
              <a:ext cx="6744389" cy="1200329"/>
            </a:xfrm>
            <a:prstGeom prst="rect">
              <a:avLst/>
            </a:prstGeom>
            <a:noFill/>
          </p:spPr>
          <p:txBody>
            <a:bodyPr wrap="none" rtlCol="0">
              <a:spAutoFit/>
              <a:scene3d>
                <a:camera prst="orthographicFront"/>
                <a:lightRig rig="threePt" dir="t"/>
              </a:scene3d>
              <a:sp3d contourW="12700"/>
            </a:bodyPr>
            <a:lstStyle/>
            <a:p>
              <a:r>
                <a:rPr lang="en-US" altLang="zh-CN" sz="3600" b="1" u="sng" dirty="0">
                  <a:solidFill>
                    <a:srgbClr val="D32F2F"/>
                  </a:solidFill>
                  <a:latin typeface="Calibri" panose="020F0502020204030204" pitchFamily="34" charset="0"/>
                </a:rPr>
                <a:t>2</a:t>
              </a:r>
              <a:r>
                <a:rPr lang="en-US" altLang="zh-CN" sz="3600" b="1" u="sng" smtClean="0">
                  <a:solidFill>
                    <a:srgbClr val="D32F2F"/>
                  </a:solidFill>
                  <a:latin typeface="Calibri" panose="020F0502020204030204" pitchFamily="34" charset="0"/>
                </a:rPr>
                <a:t>. CLUSTER </a:t>
              </a:r>
              <a:r>
                <a:rPr lang="en-US" altLang="zh-CN" sz="3600" b="1" u="sng">
                  <a:solidFill>
                    <a:srgbClr val="D32F2F"/>
                  </a:solidFill>
                  <a:latin typeface="Calibri" panose="020F0502020204030204" pitchFamily="34" charset="0"/>
                </a:rPr>
                <a:t>INDEX VÀ </a:t>
              </a:r>
              <a:r>
                <a:rPr lang="en-US" altLang="zh-CN" sz="3600" b="1" u="sng" smtClean="0">
                  <a:solidFill>
                    <a:srgbClr val="D32F2F"/>
                  </a:solidFill>
                  <a:latin typeface="Calibri" panose="020F0502020204030204" pitchFamily="34" charset="0"/>
                </a:rPr>
                <a:t>NONCLUSTER INDEX</a:t>
              </a:r>
              <a:endParaRPr lang="en-US" altLang="zh-CN" sz="3600" b="1" u="sng">
                <a:solidFill>
                  <a:srgbClr val="D32F2F"/>
                </a:solidFill>
                <a:latin typeface="Calibri" panose="020F0502020204030204" pitchFamily="34" charset="0"/>
              </a:endParaRPr>
            </a:p>
            <a:p>
              <a:endParaRPr lang="vi-VN" sz="3600" b="1" u="sng">
                <a:solidFill>
                  <a:srgbClr val="D32F2F"/>
                </a:solidFill>
                <a:latin typeface="Calibri" panose="020F0502020204030204" pitchFamily="34" charset="0"/>
              </a:endParaRPr>
            </a:p>
          </p:txBody>
        </p:sp>
        <p:sp>
          <p:nvSpPr>
            <p:cNvPr id="22" name="文本框 21"/>
            <p:cNvSpPr txBox="1"/>
            <p:nvPr/>
          </p:nvSpPr>
          <p:spPr>
            <a:xfrm>
              <a:off x="6096000" y="2482777"/>
              <a:ext cx="5061857" cy="307777"/>
            </a:xfrm>
            <a:prstGeom prst="rect">
              <a:avLst/>
            </a:prstGeom>
            <a:noFill/>
          </p:spPr>
          <p:txBody>
            <a:bodyPr wrap="square" rtlCol="0">
              <a:spAutoFit/>
              <a:scene3d>
                <a:camera prst="orthographicFront"/>
                <a:lightRig rig="threePt" dir="t"/>
              </a:scene3d>
              <a:sp3d contourW="12700"/>
            </a:bodyPr>
            <a:lstStyle/>
            <a:p>
              <a:endParaRPr lang="en-US" altLang="zh-CN" sz="1400" dirty="0">
                <a:solidFill>
                  <a:schemeClr val="bg1">
                    <a:lumMod val="65000"/>
                  </a:schemeClr>
                </a:solidFill>
                <a:latin typeface="Calibri" panose="020F0502020204030204" pitchFamily="34" charset="0"/>
              </a:endParaRPr>
            </a:p>
          </p:txBody>
        </p:sp>
      </p:grpSp>
      <p:sp>
        <p:nvSpPr>
          <p:cNvPr id="85" name="椭圆 18"/>
          <p:cNvSpPr/>
          <p:nvPr/>
        </p:nvSpPr>
        <p:spPr>
          <a:xfrm>
            <a:off x="6053152" y="6131312"/>
            <a:ext cx="287485" cy="274080"/>
          </a:xfrm>
          <a:custGeom>
            <a:avLst/>
            <a:gdLst>
              <a:gd name="connsiteX0" fmla="*/ 5145 w 317509"/>
              <a:gd name="connsiteY0" fmla="*/ 226044 h 326057"/>
              <a:gd name="connsiteX1" fmla="*/ 69467 w 317509"/>
              <a:gd name="connsiteY1" fmla="*/ 226044 h 326057"/>
              <a:gd name="connsiteX2" fmla="*/ 74613 w 317509"/>
              <a:gd name="connsiteY2" fmla="*/ 231240 h 326057"/>
              <a:gd name="connsiteX3" fmla="*/ 74613 w 317509"/>
              <a:gd name="connsiteY3" fmla="*/ 322160 h 326057"/>
              <a:gd name="connsiteX4" fmla="*/ 69467 w 317509"/>
              <a:gd name="connsiteY4" fmla="*/ 326057 h 326057"/>
              <a:gd name="connsiteX5" fmla="*/ 5145 w 317509"/>
              <a:gd name="connsiteY5" fmla="*/ 326057 h 326057"/>
              <a:gd name="connsiteX6" fmla="*/ 0 w 317509"/>
              <a:gd name="connsiteY6" fmla="*/ 322160 h 326057"/>
              <a:gd name="connsiteX7" fmla="*/ 0 w 317509"/>
              <a:gd name="connsiteY7" fmla="*/ 231240 h 326057"/>
              <a:gd name="connsiteX8" fmla="*/ 5145 w 317509"/>
              <a:gd name="connsiteY8" fmla="*/ 226044 h 326057"/>
              <a:gd name="connsiteX9" fmla="*/ 119555 w 317509"/>
              <a:gd name="connsiteY9" fmla="*/ 156194 h 326057"/>
              <a:gd name="connsiteX10" fmla="*/ 185245 w 317509"/>
              <a:gd name="connsiteY10" fmla="*/ 156194 h 326057"/>
              <a:gd name="connsiteX11" fmla="*/ 190500 w 317509"/>
              <a:gd name="connsiteY11" fmla="*/ 161381 h 326057"/>
              <a:gd name="connsiteX12" fmla="*/ 190500 w 317509"/>
              <a:gd name="connsiteY12" fmla="*/ 322167 h 326057"/>
              <a:gd name="connsiteX13" fmla="*/ 185245 w 317509"/>
              <a:gd name="connsiteY13" fmla="*/ 326057 h 326057"/>
              <a:gd name="connsiteX14" fmla="*/ 119555 w 317509"/>
              <a:gd name="connsiteY14" fmla="*/ 326057 h 326057"/>
              <a:gd name="connsiteX15" fmla="*/ 114300 w 317509"/>
              <a:gd name="connsiteY15" fmla="*/ 322167 h 326057"/>
              <a:gd name="connsiteX16" fmla="*/ 114300 w 317509"/>
              <a:gd name="connsiteY16" fmla="*/ 161381 h 326057"/>
              <a:gd name="connsiteX17" fmla="*/ 119555 w 317509"/>
              <a:gd name="connsiteY17" fmla="*/ 156194 h 326057"/>
              <a:gd name="connsiteX18" fmla="*/ 258042 w 317509"/>
              <a:gd name="connsiteY18" fmla="*/ 2909 h 326057"/>
              <a:gd name="connsiteX19" fmla="*/ 265835 w 317509"/>
              <a:gd name="connsiteY19" fmla="*/ 2909 h 326057"/>
              <a:gd name="connsiteX20" fmla="*/ 316491 w 317509"/>
              <a:gd name="connsiteY20" fmla="*/ 89512 h 326057"/>
              <a:gd name="connsiteX21" fmla="*/ 311295 w 317509"/>
              <a:gd name="connsiteY21" fmla="*/ 97268 h 326057"/>
              <a:gd name="connsiteX22" fmla="*/ 294410 w 317509"/>
              <a:gd name="connsiteY22" fmla="*/ 97268 h 326057"/>
              <a:gd name="connsiteX23" fmla="*/ 294410 w 317509"/>
              <a:gd name="connsiteY23" fmla="*/ 322178 h 326057"/>
              <a:gd name="connsiteX24" fmla="*/ 289214 w 317509"/>
              <a:gd name="connsiteY24" fmla="*/ 326056 h 326057"/>
              <a:gd name="connsiteX25" fmla="*/ 234662 w 317509"/>
              <a:gd name="connsiteY25" fmla="*/ 326056 h 326057"/>
              <a:gd name="connsiteX26" fmla="*/ 229467 w 317509"/>
              <a:gd name="connsiteY26" fmla="*/ 322178 h 326057"/>
              <a:gd name="connsiteX27" fmla="*/ 229467 w 317509"/>
              <a:gd name="connsiteY27" fmla="*/ 97268 h 326057"/>
              <a:gd name="connsiteX28" fmla="*/ 212581 w 317509"/>
              <a:gd name="connsiteY28" fmla="*/ 97268 h 326057"/>
              <a:gd name="connsiteX29" fmla="*/ 207386 w 317509"/>
              <a:gd name="connsiteY29" fmla="*/ 89512 h 326057"/>
              <a:gd name="connsiteX30" fmla="*/ 258042 w 317509"/>
              <a:gd name="connsiteY30" fmla="*/ 2909 h 32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7509" h="326057">
                <a:moveTo>
                  <a:pt x="5145" y="226044"/>
                </a:moveTo>
                <a:cubicBezTo>
                  <a:pt x="69467" y="226044"/>
                  <a:pt x="69467" y="226044"/>
                  <a:pt x="69467" y="226044"/>
                </a:cubicBezTo>
                <a:cubicBezTo>
                  <a:pt x="72040" y="226044"/>
                  <a:pt x="74613" y="228642"/>
                  <a:pt x="74613" y="231240"/>
                </a:cubicBezTo>
                <a:cubicBezTo>
                  <a:pt x="74613" y="322160"/>
                  <a:pt x="74613" y="322160"/>
                  <a:pt x="74613" y="322160"/>
                </a:cubicBezTo>
                <a:cubicBezTo>
                  <a:pt x="74613" y="324758"/>
                  <a:pt x="72040" y="326057"/>
                  <a:pt x="69467" y="326057"/>
                </a:cubicBezTo>
                <a:cubicBezTo>
                  <a:pt x="5145" y="326057"/>
                  <a:pt x="5145" y="326057"/>
                  <a:pt x="5145" y="326057"/>
                </a:cubicBezTo>
                <a:cubicBezTo>
                  <a:pt x="2573" y="326057"/>
                  <a:pt x="0" y="324758"/>
                  <a:pt x="0" y="322160"/>
                </a:cubicBezTo>
                <a:cubicBezTo>
                  <a:pt x="0" y="231240"/>
                  <a:pt x="0" y="231240"/>
                  <a:pt x="0" y="231240"/>
                </a:cubicBezTo>
                <a:cubicBezTo>
                  <a:pt x="0" y="228642"/>
                  <a:pt x="2573" y="226044"/>
                  <a:pt x="5145" y="226044"/>
                </a:cubicBezTo>
                <a:close/>
                <a:moveTo>
                  <a:pt x="119555" y="156194"/>
                </a:moveTo>
                <a:cubicBezTo>
                  <a:pt x="119555" y="156194"/>
                  <a:pt x="119555" y="156194"/>
                  <a:pt x="185245" y="156194"/>
                </a:cubicBezTo>
                <a:cubicBezTo>
                  <a:pt x="187872" y="156194"/>
                  <a:pt x="190500" y="158787"/>
                  <a:pt x="190500" y="161381"/>
                </a:cubicBezTo>
                <a:cubicBezTo>
                  <a:pt x="190500" y="161381"/>
                  <a:pt x="190500" y="161381"/>
                  <a:pt x="190500" y="322167"/>
                </a:cubicBezTo>
                <a:cubicBezTo>
                  <a:pt x="190500" y="324760"/>
                  <a:pt x="187872" y="326057"/>
                  <a:pt x="185245" y="326057"/>
                </a:cubicBezTo>
                <a:cubicBezTo>
                  <a:pt x="185245" y="326057"/>
                  <a:pt x="185245" y="326057"/>
                  <a:pt x="119555" y="326057"/>
                </a:cubicBezTo>
                <a:cubicBezTo>
                  <a:pt x="116927" y="326057"/>
                  <a:pt x="114300" y="324760"/>
                  <a:pt x="114300" y="322167"/>
                </a:cubicBezTo>
                <a:cubicBezTo>
                  <a:pt x="114300" y="322167"/>
                  <a:pt x="114300" y="322167"/>
                  <a:pt x="114300" y="161381"/>
                </a:cubicBezTo>
                <a:cubicBezTo>
                  <a:pt x="114300" y="158787"/>
                  <a:pt x="116927" y="156194"/>
                  <a:pt x="119555" y="156194"/>
                </a:cubicBezTo>
                <a:close/>
                <a:moveTo>
                  <a:pt x="258042" y="2909"/>
                </a:moveTo>
                <a:cubicBezTo>
                  <a:pt x="259341" y="-969"/>
                  <a:pt x="263237" y="-969"/>
                  <a:pt x="265835" y="2909"/>
                </a:cubicBezTo>
                <a:cubicBezTo>
                  <a:pt x="265835" y="2909"/>
                  <a:pt x="265835" y="2909"/>
                  <a:pt x="316491" y="89512"/>
                </a:cubicBezTo>
                <a:cubicBezTo>
                  <a:pt x="319088" y="93390"/>
                  <a:pt x="316491" y="97268"/>
                  <a:pt x="311295" y="97268"/>
                </a:cubicBezTo>
                <a:cubicBezTo>
                  <a:pt x="311295" y="97268"/>
                  <a:pt x="311295" y="97268"/>
                  <a:pt x="294410" y="97268"/>
                </a:cubicBezTo>
                <a:cubicBezTo>
                  <a:pt x="294410" y="97268"/>
                  <a:pt x="294410" y="97268"/>
                  <a:pt x="294410" y="322178"/>
                </a:cubicBezTo>
                <a:cubicBezTo>
                  <a:pt x="294410" y="324763"/>
                  <a:pt x="291812" y="326056"/>
                  <a:pt x="289214" y="326056"/>
                </a:cubicBezTo>
                <a:cubicBezTo>
                  <a:pt x="289214" y="326056"/>
                  <a:pt x="289214" y="326056"/>
                  <a:pt x="234662" y="326056"/>
                </a:cubicBezTo>
                <a:cubicBezTo>
                  <a:pt x="232064" y="326056"/>
                  <a:pt x="229467" y="324763"/>
                  <a:pt x="229467" y="322178"/>
                </a:cubicBezTo>
                <a:cubicBezTo>
                  <a:pt x="229467" y="322178"/>
                  <a:pt x="229467" y="322178"/>
                  <a:pt x="229467" y="97268"/>
                </a:cubicBezTo>
                <a:cubicBezTo>
                  <a:pt x="229467" y="97268"/>
                  <a:pt x="229467" y="97268"/>
                  <a:pt x="212581" y="97268"/>
                </a:cubicBezTo>
                <a:cubicBezTo>
                  <a:pt x="207386" y="97268"/>
                  <a:pt x="204788" y="93390"/>
                  <a:pt x="207386" y="89512"/>
                </a:cubicBezTo>
                <a:cubicBezTo>
                  <a:pt x="207386" y="89512"/>
                  <a:pt x="207386" y="89512"/>
                  <a:pt x="258042" y="2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86" name="椭圆 16"/>
          <p:cNvSpPr/>
          <p:nvPr/>
        </p:nvSpPr>
        <p:spPr>
          <a:xfrm>
            <a:off x="6055714" y="5411986"/>
            <a:ext cx="311256" cy="27408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a:solidFill>
                <a:schemeClr val="tx1">
                  <a:lumMod val="65000"/>
                  <a:lumOff val="35000"/>
                </a:schemeClr>
              </a:solidFill>
              <a:latin typeface="Calibri" panose="020F0502020204030204" pitchFamily="34" charset="0"/>
            </a:endParaRPr>
          </a:p>
        </p:txBody>
      </p:sp>
      <p:sp>
        <p:nvSpPr>
          <p:cNvPr id="88" name="椭圆 11"/>
          <p:cNvSpPr/>
          <p:nvPr/>
        </p:nvSpPr>
        <p:spPr>
          <a:xfrm>
            <a:off x="6119836" y="2517382"/>
            <a:ext cx="245729" cy="226677"/>
          </a:xfrm>
          <a:custGeom>
            <a:avLst/>
            <a:gdLst>
              <a:gd name="connsiteX0" fmla="*/ 145025 w 331788"/>
              <a:gd name="connsiteY0" fmla="*/ 104594 h 331536"/>
              <a:gd name="connsiteX1" fmla="*/ 198438 w 331788"/>
              <a:gd name="connsiteY1" fmla="*/ 123670 h 331536"/>
              <a:gd name="connsiteX2" fmla="*/ 198438 w 331788"/>
              <a:gd name="connsiteY2" fmla="*/ 152614 h 331536"/>
              <a:gd name="connsiteX3" fmla="*/ 169334 w 331788"/>
              <a:gd name="connsiteY3" fmla="*/ 152614 h 331536"/>
              <a:gd name="connsiteX4" fmla="*/ 113771 w 331788"/>
              <a:gd name="connsiteY4" fmla="*/ 167085 h 331536"/>
              <a:gd name="connsiteX5" fmla="*/ 51594 w 331788"/>
              <a:gd name="connsiteY5" fmla="*/ 227603 h 331536"/>
              <a:gd name="connsiteX6" fmla="*/ 41010 w 331788"/>
              <a:gd name="connsiteY6" fmla="*/ 253915 h 331536"/>
              <a:gd name="connsiteX7" fmla="*/ 51594 w 331788"/>
              <a:gd name="connsiteY7" fmla="*/ 280228 h 331536"/>
              <a:gd name="connsiteX8" fmla="*/ 105833 w 331788"/>
              <a:gd name="connsiteY8" fmla="*/ 280228 h 331536"/>
              <a:gd name="connsiteX9" fmla="*/ 121708 w 331788"/>
              <a:gd name="connsiteY9" fmla="*/ 263125 h 331536"/>
              <a:gd name="connsiteX10" fmla="*/ 150813 w 331788"/>
              <a:gd name="connsiteY10" fmla="*/ 263125 h 331536"/>
              <a:gd name="connsiteX11" fmla="*/ 150813 w 331788"/>
              <a:gd name="connsiteY11" fmla="*/ 292068 h 331536"/>
              <a:gd name="connsiteX12" fmla="*/ 134938 w 331788"/>
              <a:gd name="connsiteY12" fmla="*/ 309171 h 331536"/>
              <a:gd name="connsiteX13" fmla="*/ 78052 w 331788"/>
              <a:gd name="connsiteY13" fmla="*/ 331536 h 331536"/>
              <a:gd name="connsiteX14" fmla="*/ 22489 w 331788"/>
              <a:gd name="connsiteY14" fmla="*/ 309171 h 331536"/>
              <a:gd name="connsiteX15" fmla="*/ 0 w 331788"/>
              <a:gd name="connsiteY15" fmla="*/ 253915 h 331536"/>
              <a:gd name="connsiteX16" fmla="*/ 22489 w 331788"/>
              <a:gd name="connsiteY16" fmla="*/ 198660 h 331536"/>
              <a:gd name="connsiteX17" fmla="*/ 84666 w 331788"/>
              <a:gd name="connsiteY17" fmla="*/ 136826 h 331536"/>
              <a:gd name="connsiteX18" fmla="*/ 145025 w 331788"/>
              <a:gd name="connsiteY18" fmla="*/ 104594 h 331536"/>
              <a:gd name="connsiteX19" fmla="*/ 254829 w 331788"/>
              <a:gd name="connsiteY19" fmla="*/ 43 h 331536"/>
              <a:gd name="connsiteX20" fmla="*/ 309472 w 331788"/>
              <a:gd name="connsiteY20" fmla="*/ 24739 h 331536"/>
              <a:gd name="connsiteX21" fmla="*/ 331788 w 331788"/>
              <a:gd name="connsiteY21" fmla="*/ 80057 h 331536"/>
              <a:gd name="connsiteX22" fmla="*/ 309472 w 331788"/>
              <a:gd name="connsiteY22" fmla="*/ 135376 h 331536"/>
              <a:gd name="connsiteX23" fmla="*/ 242522 w 331788"/>
              <a:gd name="connsiteY23" fmla="*/ 199914 h 331536"/>
              <a:gd name="connsiteX24" fmla="*/ 180823 w 331788"/>
              <a:gd name="connsiteY24" fmla="*/ 231524 h 331536"/>
              <a:gd name="connsiteX25" fmla="*/ 134877 w 331788"/>
              <a:gd name="connsiteY25" fmla="*/ 210451 h 331536"/>
              <a:gd name="connsiteX26" fmla="*/ 134877 w 331788"/>
              <a:gd name="connsiteY26" fmla="*/ 181474 h 331536"/>
              <a:gd name="connsiteX27" fmla="*/ 163757 w 331788"/>
              <a:gd name="connsiteY27" fmla="*/ 181474 h 331536"/>
              <a:gd name="connsiteX28" fmla="*/ 213641 w 331788"/>
              <a:gd name="connsiteY28" fmla="*/ 170937 h 331536"/>
              <a:gd name="connsiteX29" fmla="*/ 280591 w 331788"/>
              <a:gd name="connsiteY29" fmla="*/ 106399 h 331536"/>
              <a:gd name="connsiteX30" fmla="*/ 291093 w 331788"/>
              <a:gd name="connsiteY30" fmla="*/ 80057 h 331536"/>
              <a:gd name="connsiteX31" fmla="*/ 280591 w 331788"/>
              <a:gd name="connsiteY31" fmla="*/ 53715 h 331536"/>
              <a:gd name="connsiteX32" fmla="*/ 232020 w 331788"/>
              <a:gd name="connsiteY32" fmla="*/ 49764 h 331536"/>
              <a:gd name="connsiteX33" fmla="*/ 211016 w 331788"/>
              <a:gd name="connsiteY33" fmla="*/ 70838 h 331536"/>
              <a:gd name="connsiteX34" fmla="*/ 182135 w 331788"/>
              <a:gd name="connsiteY34" fmla="*/ 70838 h 331536"/>
              <a:gd name="connsiteX35" fmla="*/ 182135 w 331788"/>
              <a:gd name="connsiteY35" fmla="*/ 41861 h 331536"/>
              <a:gd name="connsiteX36" fmla="*/ 203139 w 331788"/>
              <a:gd name="connsiteY36" fmla="*/ 20788 h 331536"/>
              <a:gd name="connsiteX37" fmla="*/ 254829 w 331788"/>
              <a:gd name="connsiteY37" fmla="*/ 43 h 33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1788" h="331536">
                <a:moveTo>
                  <a:pt x="145025" y="104594"/>
                </a:moveTo>
                <a:cubicBezTo>
                  <a:pt x="164703" y="102292"/>
                  <a:pt x="183224" y="108541"/>
                  <a:pt x="198438" y="123670"/>
                </a:cubicBezTo>
                <a:cubicBezTo>
                  <a:pt x="206375" y="131564"/>
                  <a:pt x="206375" y="144720"/>
                  <a:pt x="198438" y="152614"/>
                </a:cubicBezTo>
                <a:cubicBezTo>
                  <a:pt x="190500" y="160507"/>
                  <a:pt x="177271" y="160507"/>
                  <a:pt x="169334" y="152614"/>
                </a:cubicBezTo>
                <a:cubicBezTo>
                  <a:pt x="150813" y="135511"/>
                  <a:pt x="127000" y="153929"/>
                  <a:pt x="113771" y="167085"/>
                </a:cubicBezTo>
                <a:cubicBezTo>
                  <a:pt x="113771" y="167085"/>
                  <a:pt x="113771" y="167085"/>
                  <a:pt x="51594" y="227603"/>
                </a:cubicBezTo>
                <a:cubicBezTo>
                  <a:pt x="44979" y="234181"/>
                  <a:pt x="41010" y="243391"/>
                  <a:pt x="41010" y="253915"/>
                </a:cubicBezTo>
                <a:cubicBezTo>
                  <a:pt x="41010" y="263125"/>
                  <a:pt x="44979" y="272334"/>
                  <a:pt x="51594" y="280228"/>
                </a:cubicBezTo>
                <a:cubicBezTo>
                  <a:pt x="66146" y="294699"/>
                  <a:pt x="89958" y="294699"/>
                  <a:pt x="105833" y="280228"/>
                </a:cubicBezTo>
                <a:cubicBezTo>
                  <a:pt x="105833" y="280228"/>
                  <a:pt x="105833" y="280228"/>
                  <a:pt x="121708" y="263125"/>
                </a:cubicBezTo>
                <a:cubicBezTo>
                  <a:pt x="129646" y="255231"/>
                  <a:pt x="142875" y="255231"/>
                  <a:pt x="150813" y="263125"/>
                </a:cubicBezTo>
                <a:cubicBezTo>
                  <a:pt x="158750" y="271018"/>
                  <a:pt x="158750" y="284174"/>
                  <a:pt x="150813" y="292068"/>
                </a:cubicBezTo>
                <a:cubicBezTo>
                  <a:pt x="150813" y="292068"/>
                  <a:pt x="150813" y="292068"/>
                  <a:pt x="134938" y="309171"/>
                </a:cubicBezTo>
                <a:cubicBezTo>
                  <a:pt x="119062" y="323643"/>
                  <a:pt x="99219" y="331536"/>
                  <a:pt x="78052" y="331536"/>
                </a:cubicBezTo>
                <a:cubicBezTo>
                  <a:pt x="58208" y="331536"/>
                  <a:pt x="38364" y="323643"/>
                  <a:pt x="22489" y="309171"/>
                </a:cubicBezTo>
                <a:cubicBezTo>
                  <a:pt x="7937" y="294699"/>
                  <a:pt x="0" y="274965"/>
                  <a:pt x="0" y="253915"/>
                </a:cubicBezTo>
                <a:cubicBezTo>
                  <a:pt x="0" y="232866"/>
                  <a:pt x="7937" y="213132"/>
                  <a:pt x="22489" y="198660"/>
                </a:cubicBezTo>
                <a:cubicBezTo>
                  <a:pt x="22489" y="198660"/>
                  <a:pt x="22489" y="198660"/>
                  <a:pt x="84666" y="136826"/>
                </a:cubicBezTo>
                <a:cubicBezTo>
                  <a:pt x="104510" y="117750"/>
                  <a:pt x="125346" y="106896"/>
                  <a:pt x="145025" y="104594"/>
                </a:cubicBezTo>
                <a:close/>
                <a:moveTo>
                  <a:pt x="254829" y="43"/>
                </a:moveTo>
                <a:cubicBezTo>
                  <a:pt x="273700" y="702"/>
                  <a:pt x="293063" y="8934"/>
                  <a:pt x="309472" y="24739"/>
                </a:cubicBezTo>
                <a:cubicBezTo>
                  <a:pt x="323912" y="39227"/>
                  <a:pt x="331788" y="58984"/>
                  <a:pt x="331788" y="80057"/>
                </a:cubicBezTo>
                <a:cubicBezTo>
                  <a:pt x="331788" y="101131"/>
                  <a:pt x="323912" y="120887"/>
                  <a:pt x="309472" y="135376"/>
                </a:cubicBezTo>
                <a:cubicBezTo>
                  <a:pt x="309472" y="135376"/>
                  <a:pt x="309472" y="135376"/>
                  <a:pt x="242522" y="199914"/>
                </a:cubicBezTo>
                <a:cubicBezTo>
                  <a:pt x="222831" y="220987"/>
                  <a:pt x="201827" y="231524"/>
                  <a:pt x="180823" y="231524"/>
                </a:cubicBezTo>
                <a:cubicBezTo>
                  <a:pt x="165070" y="231524"/>
                  <a:pt x="149317" y="223622"/>
                  <a:pt x="134877" y="210451"/>
                </a:cubicBezTo>
                <a:cubicBezTo>
                  <a:pt x="127000" y="202548"/>
                  <a:pt x="127000" y="189377"/>
                  <a:pt x="134877" y="181474"/>
                </a:cubicBezTo>
                <a:cubicBezTo>
                  <a:pt x="142753" y="173572"/>
                  <a:pt x="155881" y="173572"/>
                  <a:pt x="163757" y="181474"/>
                </a:cubicBezTo>
                <a:cubicBezTo>
                  <a:pt x="170321" y="186743"/>
                  <a:pt x="184761" y="201231"/>
                  <a:pt x="213641" y="170937"/>
                </a:cubicBezTo>
                <a:cubicBezTo>
                  <a:pt x="213641" y="170937"/>
                  <a:pt x="213641" y="170937"/>
                  <a:pt x="280591" y="106399"/>
                </a:cubicBezTo>
                <a:cubicBezTo>
                  <a:pt x="287155" y="98497"/>
                  <a:pt x="291093" y="89277"/>
                  <a:pt x="291093" y="80057"/>
                </a:cubicBezTo>
                <a:cubicBezTo>
                  <a:pt x="291093" y="69520"/>
                  <a:pt x="287155" y="60301"/>
                  <a:pt x="280591" y="53715"/>
                </a:cubicBezTo>
                <a:cubicBezTo>
                  <a:pt x="267464" y="40544"/>
                  <a:pt x="246460" y="33959"/>
                  <a:pt x="232020" y="49764"/>
                </a:cubicBezTo>
                <a:cubicBezTo>
                  <a:pt x="232020" y="49764"/>
                  <a:pt x="232020" y="49764"/>
                  <a:pt x="211016" y="70838"/>
                </a:cubicBezTo>
                <a:cubicBezTo>
                  <a:pt x="203139" y="78740"/>
                  <a:pt x="190012" y="78740"/>
                  <a:pt x="182135" y="70838"/>
                </a:cubicBezTo>
                <a:cubicBezTo>
                  <a:pt x="174259" y="62935"/>
                  <a:pt x="174259" y="49764"/>
                  <a:pt x="182135" y="41861"/>
                </a:cubicBezTo>
                <a:cubicBezTo>
                  <a:pt x="182135" y="41861"/>
                  <a:pt x="182135" y="41861"/>
                  <a:pt x="203139" y="20788"/>
                </a:cubicBezTo>
                <a:cubicBezTo>
                  <a:pt x="217579" y="6300"/>
                  <a:pt x="235958" y="-615"/>
                  <a:pt x="254829" y="4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90" name="椭圆 38"/>
          <p:cNvSpPr/>
          <p:nvPr/>
        </p:nvSpPr>
        <p:spPr>
          <a:xfrm>
            <a:off x="6050009" y="4712042"/>
            <a:ext cx="387350" cy="3167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62" name="矩形 44"/>
          <p:cNvSpPr/>
          <p:nvPr/>
        </p:nvSpPr>
        <p:spPr>
          <a:xfrm>
            <a:off x="1759017" y="1140201"/>
            <a:ext cx="9163240" cy="507542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30000"/>
              </a:lnSpc>
              <a:buFont typeface="Wingdings" panose="05000000000000000000" pitchFamily="2" charset="2"/>
              <a:buChar char="Ø"/>
            </a:pPr>
            <a:r>
              <a:rPr lang="en-US" altLang="en-US" sz="2800" smtClean="0"/>
              <a:t>Clustered index</a:t>
            </a:r>
          </a:p>
          <a:p>
            <a:pPr marL="914400" lvl="1" indent="-457200">
              <a:lnSpc>
                <a:spcPct val="130000"/>
              </a:lnSpc>
              <a:buFont typeface="Wingdings" panose="05000000000000000000" pitchFamily="2" charset="2"/>
              <a:buChar char="§"/>
            </a:pPr>
            <a:r>
              <a:rPr lang="en-US" altLang="en-US" sz="2800" smtClean="0"/>
              <a:t>Mỗi </a:t>
            </a:r>
            <a:r>
              <a:rPr lang="en-US" altLang="en-US" sz="2800"/>
              <a:t>table chỉ có một clustered index</a:t>
            </a:r>
          </a:p>
          <a:p>
            <a:pPr marL="914400" lvl="1" indent="-457200">
              <a:lnSpc>
                <a:spcPct val="130000"/>
              </a:lnSpc>
              <a:buFont typeface="Wingdings" panose="05000000000000000000" pitchFamily="2" charset="2"/>
              <a:buChar char="§"/>
            </a:pPr>
            <a:r>
              <a:rPr lang="en-US" altLang="en-US" sz="2800"/>
              <a:t>Thứ tự vật lý của các dòng của table và thứ tự của các dòng trong index là giống nhau, Ta nên tạo clustered index trước khi tạo nonclustered index vì clustered index thay đổi thứ tự vật lý của các dòng trong table.</a:t>
            </a:r>
          </a:p>
          <a:p>
            <a:pPr marL="914400" lvl="1" indent="-457200">
              <a:lnSpc>
                <a:spcPct val="130000"/>
              </a:lnSpc>
              <a:buFont typeface="Wingdings" panose="05000000000000000000" pitchFamily="2" charset="2"/>
              <a:buChar char="§"/>
            </a:pPr>
            <a:r>
              <a:rPr lang="en-US" altLang="en-US" sz="2800"/>
              <a:t>Kích thước trung bình của một clustered index khoảng 5% kích thước table. </a:t>
            </a:r>
          </a:p>
        </p:txBody>
      </p:sp>
    </p:spTree>
    <p:extLst>
      <p:ext uri="{BB962C8B-B14F-4D97-AF65-F5344CB8AC3E}">
        <p14:creationId xmlns:p14="http://schemas.microsoft.com/office/powerpoint/2010/main" val="1021271098"/>
      </p:ext>
    </p:extLst>
  </p:cSld>
  <p:clrMapOvr>
    <a:masterClrMapping/>
  </p:clrMapOvr>
  <mc:AlternateContent xmlns:mc="http://schemas.openxmlformats.org/markup-compatibility/2006" xmlns:p14="http://schemas.microsoft.com/office/powerpoint/2010/main">
    <mc:Choice Requires="p14">
      <p:transition spd="slow" p14:dur="1750" advClick="0">
        <p14:doors dir="vert"/>
      </p:transition>
    </mc:Choice>
    <mc:Fallback xmlns="">
      <p:transition spd="slow" advClick="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FFEA69D462A8489DC53120FA1A5AC4" ma:contentTypeVersion="10" ma:contentTypeDescription="Create a new document." ma:contentTypeScope="" ma:versionID="65153b35747b693194d89cdcdb3aa034">
  <xsd:schema xmlns:xsd="http://www.w3.org/2001/XMLSchema" xmlns:xs="http://www.w3.org/2001/XMLSchema" xmlns:p="http://schemas.microsoft.com/office/2006/metadata/properties" xmlns:ns2="880cd698-c4b2-49e1-962a-9df8954da891" xmlns:ns3="5b1d5ade-89ff-4f2a-a121-12e764170acd" targetNamespace="http://schemas.microsoft.com/office/2006/metadata/properties" ma:root="true" ma:fieldsID="6c9e15969a1c30fb368d38c88c6feda5" ns2:_="" ns3:_="">
    <xsd:import namespace="880cd698-c4b2-49e1-962a-9df8954da891"/>
    <xsd:import namespace="5b1d5ade-89ff-4f2a-a121-12e764170a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cd698-c4b2-49e1-962a-9df8954da8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1d5ade-89ff-4f2a-a121-12e764170ac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9F93DB-8BAE-4DA9-A642-50120CB0C3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0cd698-c4b2-49e1-962a-9df8954da891"/>
    <ds:schemaRef ds:uri="5b1d5ade-89ff-4f2a-a121-12e764170a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3E23DE-AB27-4D82-8C31-D22132BF5B5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5F46CE2-98CE-4FAB-8B65-B5DB3D0088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包图主题2</Template>
  <TotalTime>2206</TotalTime>
  <Words>1427</Words>
  <Application>Microsoft Office PowerPoint</Application>
  <PresentationFormat>Widescreen</PresentationFormat>
  <Paragraphs>185</Paragraphs>
  <Slides>25</Slides>
  <Notes>25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微软雅黑</vt:lpstr>
      <vt:lpstr>Arial</vt:lpstr>
      <vt:lpstr>Calibri</vt:lpstr>
      <vt:lpstr>Cambria</vt:lpstr>
      <vt:lpstr>等线</vt:lpstr>
      <vt:lpstr>Tahoma</vt:lpstr>
      <vt:lpstr>Wingdings</vt:lpstr>
      <vt:lpstr>经典综艺体简</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Admin</cp:lastModifiedBy>
  <cp:revision>141</cp:revision>
  <dcterms:created xsi:type="dcterms:W3CDTF">2017-09-22T08:16:39Z</dcterms:created>
  <dcterms:modified xsi:type="dcterms:W3CDTF">2022-09-05T14:09:42Z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0x010100B3FFEA69D462A8489DC53120FA1A5AC4</vt:lpwstr>
  </property>
</Properties>
</file>